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256" r:id="rId2"/>
    <p:sldId id="365" r:id="rId3"/>
    <p:sldId id="355" r:id="rId4"/>
    <p:sldId id="363" r:id="rId5"/>
    <p:sldId id="258" r:id="rId6"/>
    <p:sldId id="356" r:id="rId7"/>
    <p:sldId id="357" r:id="rId8"/>
    <p:sldId id="350" r:id="rId9"/>
    <p:sldId id="358" r:id="rId10"/>
    <p:sldId id="366" r:id="rId11"/>
    <p:sldId id="456" r:id="rId12"/>
    <p:sldId id="348" r:id="rId13"/>
    <p:sldId id="359" r:id="rId14"/>
    <p:sldId id="360" r:id="rId15"/>
    <p:sldId id="362" r:id="rId16"/>
    <p:sldId id="402" r:id="rId17"/>
    <p:sldId id="364" r:id="rId18"/>
    <p:sldId id="351" r:id="rId19"/>
    <p:sldId id="367" r:id="rId20"/>
    <p:sldId id="403" r:id="rId21"/>
    <p:sldId id="368" r:id="rId22"/>
    <p:sldId id="370" r:id="rId23"/>
    <p:sldId id="371" r:id="rId24"/>
    <p:sldId id="372" r:id="rId25"/>
    <p:sldId id="373" r:id="rId26"/>
    <p:sldId id="354" r:id="rId27"/>
    <p:sldId id="423" r:id="rId28"/>
    <p:sldId id="424" r:id="rId29"/>
    <p:sldId id="425" r:id="rId30"/>
    <p:sldId id="426" r:id="rId31"/>
    <p:sldId id="427" r:id="rId32"/>
    <p:sldId id="428" r:id="rId33"/>
    <p:sldId id="429" r:id="rId34"/>
    <p:sldId id="431" r:id="rId35"/>
    <p:sldId id="430" r:id="rId36"/>
    <p:sldId id="386" r:id="rId37"/>
    <p:sldId id="387" r:id="rId38"/>
    <p:sldId id="264" r:id="rId39"/>
    <p:sldId id="265" r:id="rId40"/>
    <p:sldId id="263" r:id="rId41"/>
    <p:sldId id="266" r:id="rId42"/>
    <p:sldId id="433" r:id="rId43"/>
    <p:sldId id="434" r:id="rId44"/>
    <p:sldId id="267" r:id="rId45"/>
    <p:sldId id="268" r:id="rId46"/>
    <p:sldId id="269" r:id="rId47"/>
    <p:sldId id="270" r:id="rId48"/>
    <p:sldId id="271" r:id="rId49"/>
    <p:sldId id="272" r:id="rId50"/>
    <p:sldId id="435" r:id="rId51"/>
    <p:sldId id="273" r:id="rId52"/>
    <p:sldId id="274" r:id="rId53"/>
    <p:sldId id="275" r:id="rId54"/>
    <p:sldId id="277" r:id="rId55"/>
    <p:sldId id="276"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438" r:id="rId83"/>
    <p:sldId id="439" r:id="rId84"/>
    <p:sldId id="440" r:id="rId85"/>
    <p:sldId id="304" r:id="rId86"/>
    <p:sldId id="305" r:id="rId87"/>
    <p:sldId id="306" r:id="rId88"/>
    <p:sldId id="307" r:id="rId89"/>
    <p:sldId id="308" r:id="rId90"/>
    <p:sldId id="309" r:id="rId91"/>
    <p:sldId id="310" r:id="rId92"/>
    <p:sldId id="311" r:id="rId93"/>
    <p:sldId id="437" r:id="rId94"/>
    <p:sldId id="312" r:id="rId95"/>
    <p:sldId id="313" r:id="rId96"/>
    <p:sldId id="314" r:id="rId97"/>
    <p:sldId id="444" r:id="rId98"/>
    <p:sldId id="445" r:id="rId99"/>
    <p:sldId id="446" r:id="rId100"/>
    <p:sldId id="447" r:id="rId101"/>
    <p:sldId id="448" r:id="rId102"/>
    <p:sldId id="451" r:id="rId103"/>
    <p:sldId id="449" r:id="rId104"/>
    <p:sldId id="450" r:id="rId105"/>
    <p:sldId id="443" r:id="rId106"/>
    <p:sldId id="441" r:id="rId107"/>
    <p:sldId id="452" r:id="rId108"/>
    <p:sldId id="453" r:id="rId109"/>
    <p:sldId id="454" r:id="rId110"/>
    <p:sldId id="455" r:id="rId111"/>
    <p:sldId id="315" r:id="rId112"/>
    <p:sldId id="316" r:id="rId113"/>
    <p:sldId id="317" r:id="rId114"/>
    <p:sldId id="318" r:id="rId115"/>
    <p:sldId id="319" r:id="rId116"/>
    <p:sldId id="320" r:id="rId117"/>
    <p:sldId id="321" r:id="rId118"/>
    <p:sldId id="322" r:id="rId119"/>
    <p:sldId id="323" r:id="rId120"/>
    <p:sldId id="324" r:id="rId121"/>
    <p:sldId id="325" r:id="rId122"/>
    <p:sldId id="457" r:id="rId123"/>
    <p:sldId id="327" r:id="rId124"/>
    <p:sldId id="328" r:id="rId125"/>
    <p:sldId id="329" r:id="rId126"/>
    <p:sldId id="330" r:id="rId127"/>
    <p:sldId id="332" r:id="rId128"/>
    <p:sldId id="331" r:id="rId129"/>
    <p:sldId id="333" r:id="rId130"/>
    <p:sldId id="458" r:id="rId131"/>
    <p:sldId id="334" r:id="rId132"/>
    <p:sldId id="459" r:id="rId133"/>
    <p:sldId id="335" r:id="rId134"/>
    <p:sldId id="336" r:id="rId135"/>
    <p:sldId id="337" r:id="rId136"/>
    <p:sldId id="460" r:id="rId137"/>
    <p:sldId id="461" r:id="rId138"/>
    <p:sldId id="462" r:id="rId139"/>
    <p:sldId id="464" r:id="rId140"/>
    <p:sldId id="463"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961BCE-DFAF-4F46-AA6D-FC14063DA644}">
          <p14:sldIdLst>
            <p14:sldId id="256"/>
            <p14:sldId id="365"/>
            <p14:sldId id="355"/>
            <p14:sldId id="363"/>
            <p14:sldId id="258"/>
            <p14:sldId id="356"/>
            <p14:sldId id="357"/>
            <p14:sldId id="350"/>
            <p14:sldId id="358"/>
            <p14:sldId id="366"/>
            <p14:sldId id="456"/>
            <p14:sldId id="348"/>
            <p14:sldId id="359"/>
            <p14:sldId id="360"/>
            <p14:sldId id="362"/>
            <p14:sldId id="402"/>
            <p14:sldId id="364"/>
            <p14:sldId id="351"/>
            <p14:sldId id="367"/>
            <p14:sldId id="403"/>
            <p14:sldId id="368"/>
            <p14:sldId id="370"/>
            <p14:sldId id="371"/>
            <p14:sldId id="372"/>
            <p14:sldId id="373"/>
            <p14:sldId id="354"/>
            <p14:sldId id="423"/>
            <p14:sldId id="424"/>
            <p14:sldId id="425"/>
            <p14:sldId id="426"/>
            <p14:sldId id="427"/>
            <p14:sldId id="428"/>
            <p14:sldId id="429"/>
            <p14:sldId id="431"/>
            <p14:sldId id="430"/>
            <p14:sldId id="386"/>
            <p14:sldId id="387"/>
          </p14:sldIdLst>
        </p14:section>
        <p14:section name="Untitled Section" id="{3A6E6A20-7349-4625-9E98-86DF542E3A51}">
          <p14:sldIdLst>
            <p14:sldId id="264"/>
            <p14:sldId id="265"/>
            <p14:sldId id="263"/>
            <p14:sldId id="266"/>
            <p14:sldId id="433"/>
            <p14:sldId id="434"/>
            <p14:sldId id="267"/>
            <p14:sldId id="268"/>
            <p14:sldId id="269"/>
            <p14:sldId id="270"/>
            <p14:sldId id="271"/>
            <p14:sldId id="272"/>
            <p14:sldId id="435"/>
            <p14:sldId id="273"/>
            <p14:sldId id="274"/>
            <p14:sldId id="275"/>
            <p14:sldId id="277"/>
            <p14:sldId id="276"/>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438"/>
            <p14:sldId id="439"/>
            <p14:sldId id="440"/>
            <p14:sldId id="304"/>
            <p14:sldId id="305"/>
            <p14:sldId id="306"/>
            <p14:sldId id="307"/>
            <p14:sldId id="308"/>
            <p14:sldId id="309"/>
            <p14:sldId id="310"/>
            <p14:sldId id="311"/>
            <p14:sldId id="437"/>
            <p14:sldId id="312"/>
            <p14:sldId id="313"/>
            <p14:sldId id="314"/>
            <p14:sldId id="444"/>
            <p14:sldId id="445"/>
            <p14:sldId id="446"/>
            <p14:sldId id="447"/>
            <p14:sldId id="448"/>
            <p14:sldId id="451"/>
            <p14:sldId id="449"/>
            <p14:sldId id="450"/>
            <p14:sldId id="443"/>
            <p14:sldId id="441"/>
            <p14:sldId id="452"/>
            <p14:sldId id="453"/>
            <p14:sldId id="454"/>
            <p14:sldId id="455"/>
            <p14:sldId id="315"/>
            <p14:sldId id="316"/>
            <p14:sldId id="317"/>
            <p14:sldId id="318"/>
            <p14:sldId id="319"/>
            <p14:sldId id="320"/>
            <p14:sldId id="321"/>
            <p14:sldId id="322"/>
            <p14:sldId id="323"/>
            <p14:sldId id="324"/>
            <p14:sldId id="325"/>
            <p14:sldId id="457"/>
            <p14:sldId id="327"/>
            <p14:sldId id="328"/>
            <p14:sldId id="329"/>
            <p14:sldId id="330"/>
            <p14:sldId id="332"/>
            <p14:sldId id="331"/>
            <p14:sldId id="333"/>
            <p14:sldId id="458"/>
            <p14:sldId id="334"/>
            <p14:sldId id="459"/>
            <p14:sldId id="335"/>
            <p14:sldId id="336"/>
            <p14:sldId id="337"/>
            <p14:sldId id="460"/>
            <p14:sldId id="461"/>
            <p14:sldId id="462"/>
            <p14:sldId id="464"/>
            <p14:sldId id="4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AF3C03-2301-4D4F-A152-3561265213F0}" type="datetimeFigureOut">
              <a:rPr lang="en-IN" smtClean="0"/>
              <a:t>05-04-2024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610528-F1C3-4552-9BD5-E2D52F6C7B87}" type="slidenum">
              <a:rPr lang="en-IN" smtClean="0"/>
              <a:t>‹#›</a:t>
            </a:fld>
            <a:endParaRPr lang="en-IN"/>
          </a:p>
        </p:txBody>
      </p:sp>
    </p:spTree>
    <p:extLst>
      <p:ext uri="{BB962C8B-B14F-4D97-AF65-F5344CB8AC3E}">
        <p14:creationId xmlns:p14="http://schemas.microsoft.com/office/powerpoint/2010/main" val="120003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496A5EF-E93D-4606-9A23-80719ACA8A76}" type="slidenum">
              <a:rPr lang="x-none" smtClean="0"/>
              <a:t>19</a:t>
            </a:fld>
            <a:endParaRPr lang="x-none"/>
          </a:p>
        </p:txBody>
      </p:sp>
    </p:spTree>
    <p:extLst>
      <p:ext uri="{BB962C8B-B14F-4D97-AF65-F5344CB8AC3E}">
        <p14:creationId xmlns:p14="http://schemas.microsoft.com/office/powerpoint/2010/main" val="402547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5A3D429-2F59-427F-93B4-07EAEBC0DDBA}"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F2B5B1D-3952-4733-989D-1F06C1C5EC42}" type="datetimeFigureOut">
              <a:rPr lang="en-IN" smtClean="0"/>
              <a:t>05-04-2024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C6E9AB1B-875F-4928-AD94-9124169BF77B}"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F2B5B1D-3952-4733-989D-1F06C1C5EC42}" type="datetimeFigureOut">
              <a:rPr lang="en-IN" smtClean="0"/>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F2B5B1D-3952-4733-989D-1F06C1C5EC42}" type="datetimeFigureOut">
              <a:rPr lang="en-IN" smtClean="0"/>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F2B5B1D-3952-4733-989D-1F06C1C5EC42}" type="datetimeFigureOut">
              <a:rPr lang="en-IN" smtClean="0"/>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F2B5B1D-3952-4733-989D-1F06C1C5EC42}" type="datetimeFigureOut">
              <a:rPr lang="en-IN" smtClean="0"/>
              <a:t>05-04-2024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9AB1B-875F-4928-AD94-9124169BF77B}"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F2B5B1D-3952-4733-989D-1F06C1C5EC42}" type="datetimeFigureOut">
              <a:rPr lang="en-IN" smtClean="0"/>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F2B5B1D-3952-4733-989D-1F06C1C5EC42}" type="datetimeFigureOut">
              <a:rPr lang="en-IN" smtClean="0"/>
              <a:t>05-04-2024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F2B5B1D-3952-4733-989D-1F06C1C5EC42}" type="datetimeFigureOut">
              <a:rPr lang="en-IN" smtClean="0"/>
              <a:t>05-04-2024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B5B1D-3952-4733-989D-1F06C1C5EC42}" type="datetimeFigureOut">
              <a:rPr lang="en-IN" smtClean="0"/>
              <a:t>05-04-2024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F2B5B1D-3952-4733-989D-1F06C1C5EC42}" type="datetimeFigureOut">
              <a:rPr lang="en-IN" smtClean="0"/>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E9AB1B-875F-4928-AD94-9124169BF77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F2B5B1D-3952-4733-989D-1F06C1C5EC42}" type="datetimeFigureOut">
              <a:rPr lang="en-IN" smtClean="0"/>
              <a:t>05-04-2024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C6E9AB1B-875F-4928-AD94-9124169BF77B}"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F2B5B1D-3952-4733-989D-1F06C1C5EC42}" type="datetimeFigureOut">
              <a:rPr lang="en-IN" smtClean="0"/>
              <a:t>05-04-2024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6E9AB1B-875F-4928-AD94-9124169BF77B}"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tutorialspoint.com/apache_pig/apache_pig_group_operator.ht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836712"/>
            <a:ext cx="1800200" cy="1828800"/>
          </a:xfrm>
        </p:spPr>
        <p:txBody>
          <a:bodyPr/>
          <a:lstStyle/>
          <a:p>
            <a:r>
              <a:rPr lang="en-IN" dirty="0" smtClean="0"/>
              <a:t>PIG</a:t>
            </a:r>
            <a:endParaRPr lang="en-IN" dirty="0"/>
          </a:p>
        </p:txBody>
      </p:sp>
      <p:sp>
        <p:nvSpPr>
          <p:cNvPr id="3" name="Subtitle 2"/>
          <p:cNvSpPr>
            <a:spLocks noGrp="1"/>
          </p:cNvSpPr>
          <p:nvPr>
            <p:ph type="subTitle"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376647"/>
            <a:ext cx="4086639" cy="417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7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3DB32-E7CD-4868-9C04-8779CD1A8400}"/>
              </a:ext>
            </a:extLst>
          </p:cNvPr>
          <p:cNvSpPr>
            <a:spLocks noGrp="1"/>
          </p:cNvSpPr>
          <p:nvPr>
            <p:ph type="title"/>
          </p:nvPr>
        </p:nvSpPr>
        <p:spPr>
          <a:xfrm>
            <a:off x="395536" y="692696"/>
            <a:ext cx="8229600" cy="576064"/>
          </a:xfrm>
        </p:spPr>
        <p:txBody>
          <a:bodyPr>
            <a:normAutofit fontScale="90000"/>
          </a:bodyPr>
          <a:lstStyle/>
          <a:p>
            <a:r>
              <a:rPr lang="en-GB" sz="4800" dirty="0">
                <a:latin typeface="inter-regular"/>
              </a:rPr>
              <a:t>Advantage of apache PIG</a:t>
            </a:r>
            <a:br>
              <a:rPr lang="en-GB" sz="4800" dirty="0">
                <a:latin typeface="inter-regular"/>
              </a:rPr>
            </a:br>
            <a:endParaRPr lang="x-none" sz="4800" dirty="0">
              <a:solidFill>
                <a:schemeClr val="tx1"/>
              </a:solidFill>
              <a:highlight>
                <a:srgbClr val="FFFF00"/>
              </a:highlight>
            </a:endParaRPr>
          </a:p>
        </p:txBody>
      </p:sp>
      <p:sp>
        <p:nvSpPr>
          <p:cNvPr id="3" name="Content Placeholder 2">
            <a:extLst>
              <a:ext uri="{FF2B5EF4-FFF2-40B4-BE49-F238E27FC236}">
                <a16:creationId xmlns:a16="http://schemas.microsoft.com/office/drawing/2014/main" xmlns="" id="{97D38ED3-4E1B-4EFB-8BD1-7484E0930D31}"/>
              </a:ext>
            </a:extLst>
          </p:cNvPr>
          <p:cNvSpPr>
            <a:spLocks noGrp="1"/>
          </p:cNvSpPr>
          <p:nvPr>
            <p:ph idx="1"/>
          </p:nvPr>
        </p:nvSpPr>
        <p:spPr>
          <a:xfrm>
            <a:off x="179512" y="1484784"/>
            <a:ext cx="8568952" cy="4475335"/>
          </a:xfrm>
        </p:spPr>
        <p:txBody>
          <a:bodyPr>
            <a:normAutofit fontScale="92500"/>
          </a:bodyPr>
          <a:lstStyle/>
          <a:p>
            <a:pPr algn="just">
              <a:buFont typeface="Arial" panose="020B0604020202020204" pitchFamily="34" charset="0"/>
              <a:buChar char="•"/>
            </a:pPr>
            <a:r>
              <a:rPr lang="en-GB" sz="4000" b="0" i="0" dirty="0">
                <a:effectLst/>
                <a:latin typeface="inter-regular"/>
              </a:rPr>
              <a:t>Less code - The Pig consumes less line of code to perform any operation.</a:t>
            </a:r>
          </a:p>
          <a:p>
            <a:pPr algn="just">
              <a:buFont typeface="Arial" panose="020B0604020202020204" pitchFamily="34" charset="0"/>
              <a:buChar char="•"/>
            </a:pPr>
            <a:r>
              <a:rPr lang="en-GB" sz="4000" b="0" i="0" dirty="0">
                <a:effectLst/>
                <a:latin typeface="inter-regular"/>
              </a:rPr>
              <a:t>Reusability - The Pig code is flexible enough to reuse again.</a:t>
            </a:r>
          </a:p>
          <a:p>
            <a:pPr algn="just">
              <a:buFont typeface="Arial" panose="020B0604020202020204" pitchFamily="34" charset="0"/>
              <a:buChar char="•"/>
            </a:pPr>
            <a:r>
              <a:rPr lang="en-GB" sz="4000" b="0" i="0" dirty="0">
                <a:effectLst/>
                <a:latin typeface="inter-regular"/>
              </a:rPr>
              <a:t>Nested data types - The Pig provides a useful concept of nested data types like tuple, bag, and map</a:t>
            </a:r>
            <a:r>
              <a:rPr lang="en-GB" sz="4000" b="0" i="0" dirty="0" smtClean="0">
                <a:effectLst/>
                <a:latin typeface="inter-regular"/>
              </a:rPr>
              <a:t>.</a:t>
            </a:r>
          </a:p>
        </p:txBody>
      </p:sp>
    </p:spTree>
    <p:extLst>
      <p:ext uri="{BB962C8B-B14F-4D97-AF65-F5344CB8AC3E}">
        <p14:creationId xmlns:p14="http://schemas.microsoft.com/office/powerpoint/2010/main" val="1185575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Foreach</a:t>
            </a:r>
            <a:r>
              <a:rPr lang="en-US" dirty="0"/>
              <a:t>…Generate</a:t>
            </a:r>
          </a:p>
        </p:txBody>
      </p:sp>
      <p:sp>
        <p:nvSpPr>
          <p:cNvPr id="3" name="Content Placeholder 2"/>
          <p:cNvSpPr>
            <a:spLocks noGrp="1"/>
          </p:cNvSpPr>
          <p:nvPr>
            <p:ph idx="1"/>
          </p:nvPr>
        </p:nvSpPr>
        <p:spPr/>
        <p:txBody>
          <a:bodyPr>
            <a:normAutofit fontScale="92500" lnSpcReduction="10000"/>
          </a:bodyPr>
          <a:lstStyle/>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C = FOREACH B GENERATE group, COUNT(A);</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DUMP C;</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(18,2)</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(19,1)</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(20,1)</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00000"/>
              </a:solidFill>
              <a:latin typeface="Gill Sans MT" charset="0"/>
            </a:endParaRP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C = FOREACH B GENERATE $0, $1.name;</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DUMP C;</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(18,{(John),(Joe)})</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(19,{(Mary)})</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(20,{(Bill)})</a:t>
            </a:r>
          </a:p>
          <a:p>
            <a:endParaRPr lang="en-US" dirty="0"/>
          </a:p>
          <a:p>
            <a:endParaRPr lang="en-US" dirty="0"/>
          </a:p>
        </p:txBody>
      </p:sp>
    </p:spTree>
    <p:extLst>
      <p:ext uri="{BB962C8B-B14F-4D97-AF65-F5344CB8AC3E}">
        <p14:creationId xmlns:p14="http://schemas.microsoft.com/office/powerpoint/2010/main" val="38569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ircle(in)">
                                      <p:cBhvr>
                                        <p:cTn id="24" dur="2000"/>
                                        <p:tgtEl>
                                          <p:spTgt spid="3">
                                            <p:txEl>
                                              <p:pRg st="3" end="3"/>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circle(in)">
                                      <p:cBhvr>
                                        <p:cTn id="46" dur="2000"/>
                                        <p:tgtEl>
                                          <p:spTgt spid="3">
                                            <p:txEl>
                                              <p:pRg st="8" end="8"/>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circle(in)">
                                      <p:cBhvr>
                                        <p:cTn id="49" dur="2000"/>
                                        <p:tgtEl>
                                          <p:spTgt spid="3">
                                            <p:txEl>
                                              <p:pRg st="9" end="9"/>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circle(in)">
                                      <p:cBhvr>
                                        <p:cTn id="52"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Sample File</a:t>
            </a:r>
          </a:p>
        </p:txBody>
      </p:sp>
      <p:sp>
        <p:nvSpPr>
          <p:cNvPr id="3" name="Content Placeholder 2"/>
          <p:cNvSpPr>
            <a:spLocks noGrp="1"/>
          </p:cNvSpPr>
          <p:nvPr>
            <p:ph idx="1"/>
          </p:nvPr>
        </p:nvSpPr>
        <p:spPr>
          <a:xfrm>
            <a:off x="457200" y="1295400"/>
            <a:ext cx="8229600" cy="4754563"/>
          </a:xfrm>
        </p:spPr>
        <p:txBody>
          <a:bodyPr>
            <a:normAutofit/>
          </a:bodyPr>
          <a:lstStyle/>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endParaRPr lang="en-US" u="sng" dirty="0">
              <a:solidFill>
                <a:srgbClr val="000000"/>
              </a:solidFill>
              <a:latin typeface="Gill Sans MT" charset="0"/>
            </a:endParaRP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u="sng" dirty="0">
                <a:solidFill>
                  <a:srgbClr val="000000"/>
                </a:solidFill>
                <a:latin typeface="Gill Sans MT" charset="0"/>
              </a:rPr>
              <a:t>FileA.txt</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4 2 1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8 3 4</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4 3 3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7 2 5</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8 4 3</a:t>
            </a:r>
          </a:p>
          <a:p>
            <a:pPr algn="ct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Move it to HDFS by using below command.</a:t>
            </a:r>
          </a:p>
          <a:p>
            <a:pPr algn="ct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hadoop fs – put  &lt;</a:t>
            </a:r>
            <a:r>
              <a:rPr lang="en-US" dirty="0" err="1">
                <a:solidFill>
                  <a:srgbClr val="000000"/>
                </a:solidFill>
                <a:latin typeface="Gill Sans MT" charset="0"/>
              </a:rPr>
              <a:t>localpath</a:t>
            </a:r>
            <a:r>
              <a:rPr lang="en-US" dirty="0">
                <a:solidFill>
                  <a:srgbClr val="000000"/>
                </a:solidFill>
                <a:latin typeface="Gill Sans MT" charset="0"/>
              </a:rPr>
              <a:t>&gt; &lt;</a:t>
            </a:r>
            <a:r>
              <a:rPr lang="en-US" dirty="0" err="1">
                <a:solidFill>
                  <a:srgbClr val="000000"/>
                </a:solidFill>
                <a:latin typeface="Gill Sans MT" charset="0"/>
              </a:rPr>
              <a:t>hdfspath</a:t>
            </a:r>
            <a:r>
              <a:rPr lang="en-US" dirty="0">
                <a:solidFill>
                  <a:srgbClr val="000000"/>
                </a:solidFill>
                <a:latin typeface="Gill Sans MT" charset="0"/>
              </a:rPr>
              <a:t>&gt;</a:t>
            </a:r>
            <a:endParaRPr lang="en-US" dirty="0"/>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endParaRPr lang="en-US" dirty="0">
              <a:solidFill>
                <a:srgbClr val="000000"/>
              </a:solidFill>
              <a:latin typeface="Gill Sans MT" charset="0"/>
            </a:endParaRPr>
          </a:p>
          <a:p>
            <a:endParaRPr lang="en-US" dirty="0"/>
          </a:p>
        </p:txBody>
      </p:sp>
    </p:spTree>
    <p:extLst>
      <p:ext uri="{BB962C8B-B14F-4D97-AF65-F5344CB8AC3E}">
        <p14:creationId xmlns:p14="http://schemas.microsoft.com/office/powerpoint/2010/main" val="1862639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US" dirty="0"/>
              <a:t>	</a:t>
            </a:r>
            <a:r>
              <a:rPr lang="en-US" dirty="0" smtClean="0"/>
              <a:t>Create </a:t>
            </a:r>
            <a:r>
              <a:rPr lang="en-US" dirty="0"/>
              <a:t>another Sample File</a:t>
            </a:r>
          </a:p>
        </p:txBody>
      </p:sp>
      <p:sp>
        <p:nvSpPr>
          <p:cNvPr id="3" name="Content Placeholder 2"/>
          <p:cNvSpPr>
            <a:spLocks noGrp="1"/>
          </p:cNvSpPr>
          <p:nvPr>
            <p:ph idx="1"/>
          </p:nvPr>
        </p:nvSpPr>
        <p:spPr/>
        <p:txBody>
          <a:bodyPr>
            <a:normAutofit lnSpcReduction="10000"/>
          </a:bodyPr>
          <a:lstStyle/>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u="sng" dirty="0">
                <a:solidFill>
                  <a:srgbClr val="000000"/>
                </a:solidFill>
                <a:latin typeface="Gill Sans MT" charset="0"/>
              </a:rPr>
              <a:t>FileB.txt</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2 4</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8 9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1 3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2 7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2 9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4 6 </a:t>
            </a:r>
          </a:p>
          <a:p>
            <a:pPr marL="119063" indent="-119063" algn="ctr">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4 9</a:t>
            </a:r>
          </a:p>
          <a:p>
            <a:pPr algn="ct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Move it to HDFS by using below command.</a:t>
            </a:r>
          </a:p>
          <a:p>
            <a:pPr algn="ct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hadoop fs – put  localpath hdfspath</a:t>
            </a:r>
            <a:endParaRPr lang="en-US" dirty="0"/>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endParaRPr lang="en-US" dirty="0">
              <a:solidFill>
                <a:srgbClr val="000000"/>
              </a:solidFill>
              <a:latin typeface="Gill Sans MT" charset="0"/>
            </a:endParaRPr>
          </a:p>
          <a:p>
            <a:endParaRPr lang="en-US" dirty="0"/>
          </a:p>
        </p:txBody>
      </p:sp>
    </p:spTree>
    <p:extLst>
      <p:ext uri="{BB962C8B-B14F-4D97-AF65-F5344CB8AC3E}">
        <p14:creationId xmlns:p14="http://schemas.microsoft.com/office/powerpoint/2010/main" val="2126920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504056"/>
          </a:xfrm>
        </p:spPr>
        <p:txBody>
          <a:bodyPr>
            <a:normAutofit fontScale="90000"/>
          </a:bodyPr>
          <a:lstStyle/>
          <a:p>
            <a:r>
              <a:rPr lang="en-US" dirty="0"/>
              <a:t>				Filter</a:t>
            </a:r>
          </a:p>
        </p:txBody>
      </p:sp>
      <p:sp>
        <p:nvSpPr>
          <p:cNvPr id="3" name="Content Placeholder 2"/>
          <p:cNvSpPr>
            <a:spLocks noGrp="1"/>
          </p:cNvSpPr>
          <p:nvPr>
            <p:ph idx="1"/>
          </p:nvPr>
        </p:nvSpPr>
        <p:spPr>
          <a:xfrm>
            <a:off x="251520" y="980728"/>
            <a:ext cx="8568952" cy="5544616"/>
          </a:xfrm>
        </p:spPr>
        <p:txBody>
          <a:bodyPr>
            <a:noAutofit/>
          </a:bodyPr>
          <a:lstStyle/>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Gill Sans MT" charset="0"/>
              </a:rPr>
              <a:t>Definition</a:t>
            </a:r>
            <a:r>
              <a:rPr lang="en-US" sz="1600" dirty="0">
                <a:solidFill>
                  <a:srgbClr val="000000"/>
                </a:solidFill>
                <a:latin typeface="Gill Sans MT" charset="0"/>
              </a:rPr>
              <a:t>: Selects tuples from a relation based on some condition. </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FILTER is commonly used to select the data that you want; or, conversely, to filter out (remove) the data you don’t want.</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000000"/>
                </a:solidFill>
                <a:latin typeface="Gill Sans MT" charset="0"/>
              </a:rPr>
              <a:t>Examples</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A = LOAD 'data'  using </a:t>
            </a:r>
            <a:r>
              <a:rPr lang="en-US" sz="1600" dirty="0" err="1">
                <a:solidFill>
                  <a:srgbClr val="000000"/>
                </a:solidFill>
                <a:latin typeface="Gill Sans MT" charset="0"/>
              </a:rPr>
              <a:t>PigStorage</a:t>
            </a:r>
            <a:r>
              <a:rPr lang="en-US" sz="1600" dirty="0">
                <a:solidFill>
                  <a:srgbClr val="000000"/>
                </a:solidFill>
                <a:latin typeface="Gill Sans MT" charset="0"/>
              </a:rPr>
              <a:t>(‘,’) AS (a1:int,a2:int,a3:int);</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DUMP A;</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(1,2,3)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(4,2,1)</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(8,3,4)</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(4,3,3)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(7,2,5)</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(8,4,3)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X = FILTER A BY a3 == 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DUMP X;</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(1,2,3)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(4,3,3)</a:t>
            </a:r>
          </a:p>
          <a:p>
            <a:pPr algn="just">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Gill Sans MT" charset="0"/>
              </a:rPr>
              <a:t>(8,4,3)</a:t>
            </a:r>
          </a:p>
          <a:p>
            <a:endParaRPr lang="en-US" sz="1600" dirty="0"/>
          </a:p>
        </p:txBody>
      </p:sp>
    </p:spTree>
    <p:extLst>
      <p:ext uri="{BB962C8B-B14F-4D97-AF65-F5344CB8AC3E}">
        <p14:creationId xmlns:p14="http://schemas.microsoft.com/office/powerpoint/2010/main" val="139260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circle(in)">
                                      <p:cBhvr>
                                        <p:cTn id="25" dur="2000"/>
                                        <p:tgtEl>
                                          <p:spTgt spid="3">
                                            <p:txEl>
                                              <p:pRg st="4" end="4"/>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circle(in)">
                                      <p:cBhvr>
                                        <p:cTn id="28" dur="2000"/>
                                        <p:tgtEl>
                                          <p:spTgt spid="3">
                                            <p:txEl>
                                              <p:pRg st="5" end="5"/>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ircle(in)">
                                      <p:cBhvr>
                                        <p:cTn id="31" dur="2000"/>
                                        <p:tgtEl>
                                          <p:spTgt spid="3">
                                            <p:txEl>
                                              <p:pRg st="6" end="6"/>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circle(in)">
                                      <p:cBhvr>
                                        <p:cTn id="34" dur="2000"/>
                                        <p:tgtEl>
                                          <p:spTgt spid="3">
                                            <p:txEl>
                                              <p:pRg st="7" end="7"/>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ircle(in)">
                                      <p:cBhvr>
                                        <p:cTn id="37" dur="2000"/>
                                        <p:tgtEl>
                                          <p:spTgt spid="3">
                                            <p:txEl>
                                              <p:pRg st="8" end="8"/>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circle(in)">
                                      <p:cBhvr>
                                        <p:cTn id="40" dur="2000"/>
                                        <p:tgtEl>
                                          <p:spTgt spid="3">
                                            <p:txEl>
                                              <p:pRg st="9" end="9"/>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circle(in)">
                                      <p:cBhvr>
                                        <p:cTn id="43" dur="20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1000"/>
                                        <p:tgtEl>
                                          <p:spTgt spid="3">
                                            <p:txEl>
                                              <p:pRg st="11" end="11"/>
                                            </p:txEl>
                                          </p:spTgt>
                                        </p:tgtEl>
                                      </p:cBhvr>
                                    </p:animEffect>
                                    <p:anim calcmode="lin" valueType="num">
                                      <p:cBhvr>
                                        <p:cTn id="4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circle(in)">
                                      <p:cBhvr>
                                        <p:cTn id="55" dur="2000"/>
                                        <p:tgtEl>
                                          <p:spTgt spid="3">
                                            <p:txEl>
                                              <p:pRg st="12" end="12"/>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circle(in)">
                                      <p:cBhvr>
                                        <p:cTn id="58" dur="2000"/>
                                        <p:tgtEl>
                                          <p:spTgt spid="3">
                                            <p:txEl>
                                              <p:pRg st="13" end="13"/>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circle(in)">
                                      <p:cBhvr>
                                        <p:cTn id="61" dur="2000"/>
                                        <p:tgtEl>
                                          <p:spTgt spid="3">
                                            <p:txEl>
                                              <p:pRg st="14" end="14"/>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5" end="15"/>
                                            </p:txEl>
                                          </p:spTgt>
                                        </p:tgtEl>
                                        <p:attrNameLst>
                                          <p:attrName>style.visibility</p:attrName>
                                        </p:attrNameLst>
                                      </p:cBhvr>
                                      <p:to>
                                        <p:strVal val="visible"/>
                                      </p:to>
                                    </p:set>
                                    <p:animEffect transition="in" filter="circle(in)">
                                      <p:cBhvr>
                                        <p:cTn id="64" dur="20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dirty="0"/>
              <a:t>Co-Group</a:t>
            </a:r>
          </a:p>
        </p:txBody>
      </p:sp>
      <p:sp>
        <p:nvSpPr>
          <p:cNvPr id="3" name="Content Placeholder 2"/>
          <p:cNvSpPr>
            <a:spLocks noGrp="1"/>
          </p:cNvSpPr>
          <p:nvPr>
            <p:ph idx="1"/>
          </p:nvPr>
        </p:nvSpPr>
        <p:spPr>
          <a:xfrm>
            <a:off x="457200" y="1124744"/>
            <a:ext cx="8229600" cy="5580856"/>
          </a:xfrm>
        </p:spPr>
        <p:txBody>
          <a:bodyPr>
            <a:noAutofit/>
          </a:bodyPr>
          <a:lstStyle/>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Definition: </a:t>
            </a:r>
            <a:r>
              <a:rPr lang="en-US" sz="2000" dirty="0">
                <a:solidFill>
                  <a:srgbClr val="000000"/>
                </a:solidFill>
                <a:latin typeface="Gill Sans MT" charset="0"/>
              </a:rPr>
              <a:t>The GROUP and COGROUP operators are identical. For readability GROUP is used in statements involving one relation and COGROUP is used in statements involving two or more relations.</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000000"/>
                </a:solidFill>
                <a:latin typeface="Gill Sans MT" charset="0"/>
              </a:rPr>
              <a:t>X = COGROUP A BY $0, B BY $0;  </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(1, {(1, 2, 3)}, {(1, 3)})</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 (2, {}, {(2, 4), (2, 7), (2, 9)}) </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(4, {(4, 2, 1), (4, 3, 3)}, {(4, 6),(4, 9)})</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 (7, {(7, 2, 5)}, {}) </a:t>
            </a:r>
          </a:p>
          <a:p>
            <a:pPr>
              <a:lnSpc>
                <a:spcPct val="100000"/>
              </a:lnSpc>
              <a:spcBef>
                <a:spcPts val="3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latin typeface="Gill Sans MT" charset="0"/>
              </a:rPr>
              <a:t>(8, {(8, 3, 4), (8, 4, 3)}, {(8, 9)})</a:t>
            </a:r>
          </a:p>
          <a:p>
            <a:pPr marL="119063" indent="-119063">
              <a:lnSpc>
                <a:spcPct val="100000"/>
              </a:lnSpc>
              <a:spcBef>
                <a:spcPts val="325"/>
              </a:spcBef>
              <a:buClr>
                <a:srgbClr val="4E84C4"/>
              </a:buCl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endParaRPr lang="en-US" sz="2000" b="1" dirty="0">
              <a:solidFill>
                <a:srgbClr val="000000"/>
              </a:solidFill>
              <a:latin typeface="Gill Sans MT" charset="0"/>
            </a:endParaRPr>
          </a:p>
          <a:p>
            <a:pPr marL="119063" indent="-119063">
              <a:lnSpc>
                <a:spcPct val="100000"/>
              </a:lnSpc>
              <a:spcBef>
                <a:spcPts val="325"/>
              </a:spcBef>
              <a:buClr>
                <a:srgbClr val="4E84C4"/>
              </a:buCl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b="1" dirty="0">
                <a:solidFill>
                  <a:srgbClr val="000000"/>
                </a:solidFill>
                <a:latin typeface="Gill Sans MT" charset="0"/>
              </a:rPr>
              <a:t>To see groups for which inputs have at least one tuple:</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dirty="0">
                <a:solidFill>
                  <a:srgbClr val="000000"/>
                </a:solidFill>
                <a:latin typeface="Gill Sans MT" charset="0"/>
              </a:rPr>
              <a:t>X = COGROUP A BY $0 INNER, B BY $0 INNER;</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b="1" dirty="0">
                <a:solidFill>
                  <a:srgbClr val="000000"/>
                </a:solidFill>
                <a:latin typeface="Gill Sans MT" charset="0"/>
              </a:rPr>
              <a:t>(1, {(1, 2, 3)}, {(1,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b="1" dirty="0">
                <a:solidFill>
                  <a:srgbClr val="000000"/>
                </a:solidFill>
                <a:latin typeface="Gill Sans MT" charset="0"/>
              </a:rPr>
              <a:t>   (4, {(4, 2, 1), (4, 3, 3)}, {(4, 6), (4, 9)})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b="1" dirty="0">
                <a:solidFill>
                  <a:srgbClr val="000000"/>
                </a:solidFill>
                <a:latin typeface="Gill Sans MT" charset="0"/>
              </a:rPr>
              <a:t>   (8, {(8, 3, 4), (8, 4, 3)}, {(8, 9)})</a:t>
            </a:r>
          </a:p>
          <a:p>
            <a:endParaRPr lang="en-US" sz="2000" dirty="0"/>
          </a:p>
        </p:txBody>
      </p:sp>
      <p:sp>
        <p:nvSpPr>
          <p:cNvPr id="4" name="Rectangle 3"/>
          <p:cNvSpPr/>
          <p:nvPr/>
        </p:nvSpPr>
        <p:spPr>
          <a:xfrm>
            <a:off x="5257800" y="2204864"/>
            <a:ext cx="990600" cy="2262158"/>
          </a:xfrm>
          <a:prstGeom prst="rect">
            <a:avLst/>
          </a:prstGeom>
        </p:spPr>
        <p:txBody>
          <a:bodyPr wrap="square">
            <a:spAutoFit/>
          </a:bodyPr>
          <a:lstStyle/>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u="sng" dirty="0" err="1">
                <a:solidFill>
                  <a:srgbClr val="000000"/>
                </a:solidFill>
                <a:latin typeface="Gill Sans MT" charset="0"/>
              </a:rPr>
              <a:t>FileA</a:t>
            </a:r>
            <a:endParaRPr lang="en-US" u="sng" dirty="0">
              <a:solidFill>
                <a:srgbClr val="000000"/>
              </a:solidFill>
              <a:latin typeface="Gill Sans MT" charset="0"/>
            </a:endParaRP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4 2 1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8 3 4</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4 3 3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7 2 5</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8 4 3</a:t>
            </a:r>
          </a:p>
        </p:txBody>
      </p:sp>
      <p:sp>
        <p:nvSpPr>
          <p:cNvPr id="5" name="Rectangle 4"/>
          <p:cNvSpPr/>
          <p:nvPr/>
        </p:nvSpPr>
        <p:spPr>
          <a:xfrm>
            <a:off x="7380312" y="2204864"/>
            <a:ext cx="1143000" cy="2577629"/>
          </a:xfrm>
          <a:prstGeom prst="rect">
            <a:avLst/>
          </a:prstGeom>
        </p:spPr>
        <p:txBody>
          <a:bodyPr wrap="square">
            <a:spAutoFit/>
          </a:bodyPr>
          <a:lstStyle/>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u="sng" dirty="0">
                <a:solidFill>
                  <a:srgbClr val="000000"/>
                </a:solidFill>
                <a:latin typeface="Gill Sans MT" charset="0"/>
              </a:rPr>
              <a:t>FileB.txt</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2 4</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8 9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2 7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2 9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4 6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4 9</a:t>
            </a:r>
          </a:p>
        </p:txBody>
      </p:sp>
    </p:spTree>
    <p:extLst>
      <p:ext uri="{BB962C8B-B14F-4D97-AF65-F5344CB8AC3E}">
        <p14:creationId xmlns:p14="http://schemas.microsoft.com/office/powerpoint/2010/main" val="297924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ircle(in)">
                                      <p:cBhvr>
                                        <p:cTn id="27" dur="2000"/>
                                        <p:tgtEl>
                                          <p:spTgt spid="3">
                                            <p:txEl>
                                              <p:pRg st="5" end="5"/>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circle(in)">
                                      <p:cBhvr>
                                        <p:cTn id="30" dur="20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a:t>
            </a:r>
          </a:p>
        </p:txBody>
      </p:sp>
      <p:sp>
        <p:nvSpPr>
          <p:cNvPr id="3" name="Content Placeholder 2"/>
          <p:cNvSpPr>
            <a:spLocks noGrp="1"/>
          </p:cNvSpPr>
          <p:nvPr>
            <p:ph idx="1"/>
          </p:nvPr>
        </p:nvSpPr>
        <p:spPr/>
        <p:txBody>
          <a:bodyPr>
            <a:normAutofit fontScale="70000" lnSpcReduction="20000"/>
          </a:bodyPr>
          <a:lstStyle/>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b="1" dirty="0">
                <a:solidFill>
                  <a:srgbClr val="000000"/>
                </a:solidFill>
                <a:latin typeface="Gill Sans MT" charset="0"/>
              </a:rPr>
              <a:t>Definition: </a:t>
            </a:r>
            <a:r>
              <a:rPr lang="en-US" dirty="0">
                <a:solidFill>
                  <a:srgbClr val="000000"/>
                </a:solidFill>
                <a:latin typeface="Gill Sans MT" charset="0"/>
              </a:rPr>
              <a:t>Performs join of two or more relations based on common field values</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b="1" dirty="0">
                <a:solidFill>
                  <a:srgbClr val="000000"/>
                </a:solidFill>
                <a:latin typeface="Gill Sans MT" charset="0"/>
              </a:rPr>
              <a:t>Syntax:</a:t>
            </a:r>
            <a:endParaRPr lang="en-US" dirty="0">
              <a:solidFill>
                <a:srgbClr val="000000"/>
              </a:solidFill>
              <a:latin typeface="Gill Sans MT" charset="0"/>
            </a:endParaRP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X= JOIN A BY $0, B BY $0;</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endParaRPr lang="en-US" dirty="0">
              <a:solidFill>
                <a:srgbClr val="000000"/>
              </a:solidFill>
              <a:latin typeface="Gill Sans MT" charset="0"/>
            </a:endParaRP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which is equivalent to: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X = COGROUP A BY $0 INNER, B BY $0 INNER;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Y = FOREACH X GENERATE FLATTEN(A), FLATTEN(B);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endParaRPr lang="en-US" dirty="0">
              <a:solidFill>
                <a:srgbClr val="000000"/>
              </a:solidFill>
              <a:latin typeface="Gill Sans MT" charset="0"/>
            </a:endParaRP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The result is: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(1, 2, 3, 1, 3)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(4, 2, 1, 4, 6)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(4, 3, 3, 4, 6)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(4, 2, 1, 4, 9)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(4, 3, 3, 4, 9)</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(8, 3, 4, 8, 9) </a:t>
            </a:r>
          </a:p>
          <a:p>
            <a:pPr marL="120650" indent="-117475">
              <a:lnSpc>
                <a:spcPct val="100000"/>
              </a:lnSpc>
              <a:spcBef>
                <a:spcPts val="325"/>
              </a:spcBef>
              <a:buClrTx/>
              <a:buFontTx/>
              <a:buNone/>
              <a:tabLst>
                <a:tab pos="120650" algn="l"/>
                <a:tab pos="577850" algn="l"/>
                <a:tab pos="1035050" algn="l"/>
                <a:tab pos="1492250" algn="l"/>
                <a:tab pos="1949450" algn="l"/>
                <a:tab pos="2406650" algn="l"/>
                <a:tab pos="2863850" algn="l"/>
                <a:tab pos="3321050" algn="l"/>
                <a:tab pos="3778250" algn="l"/>
                <a:tab pos="4235450" algn="l"/>
                <a:tab pos="4692650" algn="l"/>
                <a:tab pos="5149850" algn="l"/>
                <a:tab pos="5607050" algn="l"/>
                <a:tab pos="6064250" algn="l"/>
                <a:tab pos="6521450" algn="l"/>
                <a:tab pos="6978650" algn="l"/>
                <a:tab pos="7435850" algn="l"/>
                <a:tab pos="7893050" algn="l"/>
                <a:tab pos="8350250" algn="l"/>
                <a:tab pos="8807450" algn="l"/>
                <a:tab pos="9264650" algn="l"/>
              </a:tabLst>
            </a:pPr>
            <a:r>
              <a:rPr lang="en-US" dirty="0">
                <a:solidFill>
                  <a:srgbClr val="000000"/>
                </a:solidFill>
                <a:latin typeface="Gill Sans MT" charset="0"/>
              </a:rPr>
              <a:t>(8, 4, 3, 8, 9)</a:t>
            </a:r>
          </a:p>
          <a:p>
            <a:endParaRPr lang="en-US" dirty="0"/>
          </a:p>
        </p:txBody>
      </p:sp>
      <p:sp>
        <p:nvSpPr>
          <p:cNvPr id="4" name="Rectangle 3"/>
          <p:cNvSpPr/>
          <p:nvPr/>
        </p:nvSpPr>
        <p:spPr>
          <a:xfrm>
            <a:off x="2301949" y="3929137"/>
            <a:ext cx="4572000" cy="1000274"/>
          </a:xfrm>
          <a:prstGeom prst="rect">
            <a:avLst/>
          </a:prstGeom>
        </p:spPr>
        <p:txBody>
          <a:bodyPr>
            <a:spAutoFit/>
          </a:bodyPr>
          <a:lstStyle/>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b="1" dirty="0">
                <a:solidFill>
                  <a:srgbClr val="000000"/>
                </a:solidFill>
                <a:latin typeface="Gill Sans MT" charset="0"/>
              </a:rPr>
              <a:t>	 (1, {(1, 2, 3)}, {(1,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b="1" dirty="0">
                <a:solidFill>
                  <a:srgbClr val="000000"/>
                </a:solidFill>
                <a:latin typeface="Gill Sans MT" charset="0"/>
              </a:rPr>
              <a:t>   (4, {(4, 2, 1), (4, 3, 3)}, {(4, 6), (4, 9)})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b="1" dirty="0">
                <a:solidFill>
                  <a:srgbClr val="000000"/>
                </a:solidFill>
                <a:latin typeface="Gill Sans MT" charset="0"/>
              </a:rPr>
              <a:t>   (8, {(8, 3, 4), (8, 4, 3)}, {(8, 9)})</a:t>
            </a:r>
          </a:p>
        </p:txBody>
      </p:sp>
    </p:spTree>
    <p:extLst>
      <p:ext uri="{BB962C8B-B14F-4D97-AF65-F5344CB8AC3E}">
        <p14:creationId xmlns:p14="http://schemas.microsoft.com/office/powerpoint/2010/main" val="413901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circle(in)">
                                      <p:cBhvr>
                                        <p:cTn id="15" dur="2000"/>
                                        <p:tgtEl>
                                          <p:spTgt spid="3">
                                            <p:txEl>
                                              <p:pRg st="8" end="8"/>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circle(in)">
                                      <p:cBhvr>
                                        <p:cTn id="18" dur="2000"/>
                                        <p:tgtEl>
                                          <p:spTgt spid="3">
                                            <p:txEl>
                                              <p:pRg st="9" end="9"/>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circle(in)">
                                      <p:cBhvr>
                                        <p:cTn id="21" dur="2000"/>
                                        <p:tgtEl>
                                          <p:spTgt spid="3">
                                            <p:txEl>
                                              <p:pRg st="10" end="10"/>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circle(in)">
                                      <p:cBhvr>
                                        <p:cTn id="24" dur="2000"/>
                                        <p:tgtEl>
                                          <p:spTgt spid="3">
                                            <p:txEl>
                                              <p:pRg st="11" end="11"/>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circle(in)">
                                      <p:cBhvr>
                                        <p:cTn id="27" dur="2000"/>
                                        <p:tgtEl>
                                          <p:spTgt spid="3">
                                            <p:txEl>
                                              <p:pRg st="12" end="12"/>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circle(in)">
                                      <p:cBhvr>
                                        <p:cTn id="30" dur="2000"/>
                                        <p:tgtEl>
                                          <p:spTgt spid="3">
                                            <p:txEl>
                                              <p:pRg st="13" end="13"/>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animEffect transition="in" filter="circle(in)">
                                      <p:cBhvr>
                                        <p:cTn id="33" dur="2000"/>
                                        <p:tgtEl>
                                          <p:spTgt spid="3">
                                            <p:txEl>
                                              <p:pRg st="14" end="14"/>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15" end="15"/>
                                            </p:txEl>
                                          </p:spTgt>
                                        </p:tgtEl>
                                        <p:attrNameLst>
                                          <p:attrName>style.visibility</p:attrName>
                                        </p:attrNameLst>
                                      </p:cBhvr>
                                      <p:to>
                                        <p:strVal val="visible"/>
                                      </p:to>
                                    </p:set>
                                    <p:animEffect transition="in" filter="circle(in)">
                                      <p:cBhvr>
                                        <p:cTn id="36" dur="2000"/>
                                        <p:tgtEl>
                                          <p:spTgt spid="3">
                                            <p:txEl>
                                              <p:pRg st="15" end="1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1000"/>
                                        <p:tgtEl>
                                          <p:spTgt spid="3">
                                            <p:txEl>
                                              <p:pRg st="5" end="5"/>
                                            </p:txEl>
                                          </p:spTgt>
                                        </p:tgtEl>
                                      </p:cBhvr>
                                    </p:animEffect>
                                    <p:anim calcmode="lin" valueType="num">
                                      <p:cBhvr>
                                        <p:cTn id="5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9472"/>
            <a:ext cx="7543800" cy="714776"/>
          </a:xfrm>
        </p:spPr>
        <p:txBody>
          <a:bodyPr>
            <a:normAutofit fontScale="90000"/>
          </a:bodyPr>
          <a:lstStyle/>
          <a:p>
            <a:r>
              <a:rPr lang="en-US" dirty="0"/>
              <a:t>INNER JOIN Example </a:t>
            </a:r>
          </a:p>
        </p:txBody>
      </p:sp>
      <p:sp>
        <p:nvSpPr>
          <p:cNvPr id="3" name="Content Placeholder 2"/>
          <p:cNvSpPr>
            <a:spLocks noGrp="1"/>
          </p:cNvSpPr>
          <p:nvPr>
            <p:ph sz="half" idx="1"/>
          </p:nvPr>
        </p:nvSpPr>
        <p:spPr>
          <a:xfrm>
            <a:off x="240475" y="1436914"/>
            <a:ext cx="4331525" cy="5421086"/>
          </a:xfrm>
        </p:spPr>
        <p:txBody>
          <a:bodyPr>
            <a:normAutofit fontScale="92500" lnSpcReduction="20000"/>
          </a:bodyPr>
          <a:lstStyle/>
          <a:p>
            <a:pPr marL="0" indent="0">
              <a:buNone/>
            </a:pPr>
            <a:r>
              <a:rPr lang="en-US" b="1" dirty="0">
                <a:latin typeface="Courier New" panose="02070309020205020404" pitchFamily="49" charset="0"/>
                <a:cs typeface="Courier New" panose="02070309020205020404" pitchFamily="49" charset="0"/>
              </a:rPr>
              <a:t>DUMP Alias1;</a:t>
            </a:r>
          </a:p>
          <a:p>
            <a:pPr lvl="1" indent="0">
              <a:buNone/>
            </a:pPr>
            <a:r>
              <a:rPr lang="en-US" sz="2000" b="1" dirty="0">
                <a:latin typeface="Courier New" panose="02070309020205020404" pitchFamily="49" charset="0"/>
                <a:cs typeface="Courier New" panose="02070309020205020404" pitchFamily="49" charset="0"/>
              </a:rPr>
              <a:t>(1,2,3)</a:t>
            </a:r>
          </a:p>
          <a:p>
            <a:pPr lvl="1" indent="0">
              <a:buNone/>
            </a:pPr>
            <a:r>
              <a:rPr lang="en-US" sz="2000" b="1" dirty="0">
                <a:latin typeface="Courier New" panose="02070309020205020404" pitchFamily="49" charset="0"/>
                <a:cs typeface="Courier New" panose="02070309020205020404" pitchFamily="49" charset="0"/>
              </a:rPr>
              <a:t>(4,2,1)</a:t>
            </a:r>
          </a:p>
          <a:p>
            <a:pPr lvl="1" indent="0">
              <a:buNone/>
            </a:pPr>
            <a:r>
              <a:rPr lang="en-US" sz="2000" b="1" dirty="0">
                <a:latin typeface="Courier New" panose="02070309020205020404" pitchFamily="49" charset="0"/>
                <a:cs typeface="Courier New" panose="02070309020205020404" pitchFamily="49" charset="0"/>
              </a:rPr>
              <a:t>(8,3,4)</a:t>
            </a:r>
          </a:p>
          <a:p>
            <a:pPr lvl="1" indent="0">
              <a:buNone/>
            </a:pPr>
            <a:r>
              <a:rPr lang="en-US" sz="2000" b="1" dirty="0">
                <a:latin typeface="Courier New" panose="02070309020205020404" pitchFamily="49" charset="0"/>
                <a:cs typeface="Courier New" panose="02070309020205020404" pitchFamily="49" charset="0"/>
              </a:rPr>
              <a:t>(4,3,3)</a:t>
            </a:r>
          </a:p>
          <a:p>
            <a:pPr lvl="1" indent="0">
              <a:buNone/>
            </a:pPr>
            <a:r>
              <a:rPr lang="en-US" sz="2000" b="1" dirty="0">
                <a:latin typeface="Courier New" panose="02070309020205020404" pitchFamily="49" charset="0"/>
                <a:cs typeface="Courier New" panose="02070309020205020404" pitchFamily="49" charset="0"/>
              </a:rPr>
              <a:t>(7,2,5)</a:t>
            </a:r>
          </a:p>
          <a:p>
            <a:pPr lvl="1" indent="0">
              <a:buNone/>
            </a:pPr>
            <a:r>
              <a:rPr lang="en-US" sz="2000" b="1" dirty="0">
                <a:latin typeface="Courier New" panose="02070309020205020404" pitchFamily="49" charset="0"/>
                <a:cs typeface="Courier New" panose="02070309020205020404" pitchFamily="49" charset="0"/>
              </a:rPr>
              <a:t>(8,4,3)</a:t>
            </a:r>
          </a:p>
          <a:p>
            <a:pPr marL="0" indent="0">
              <a:buNone/>
            </a:pPr>
            <a:r>
              <a:rPr lang="en-US" b="1" dirty="0">
                <a:latin typeface="Courier New" panose="02070309020205020404" pitchFamily="49" charset="0"/>
                <a:cs typeface="Courier New" panose="02070309020205020404" pitchFamily="49" charset="0"/>
              </a:rPr>
              <a:t>DUMP Alias2;</a:t>
            </a:r>
          </a:p>
          <a:p>
            <a:pPr lvl="1" indent="0">
              <a:buNone/>
            </a:pPr>
            <a:r>
              <a:rPr lang="en-US" sz="2000" b="1" dirty="0">
                <a:latin typeface="Courier New" panose="02070309020205020404" pitchFamily="49" charset="0"/>
                <a:cs typeface="Courier New" panose="02070309020205020404" pitchFamily="49" charset="0"/>
              </a:rPr>
              <a:t>(2,4)</a:t>
            </a:r>
          </a:p>
          <a:p>
            <a:pPr lvl="1" indent="0">
              <a:buNone/>
            </a:pPr>
            <a:r>
              <a:rPr lang="en-US" sz="2000" b="1" dirty="0">
                <a:latin typeface="Courier New" panose="02070309020205020404" pitchFamily="49" charset="0"/>
                <a:cs typeface="Courier New" panose="02070309020205020404" pitchFamily="49" charset="0"/>
              </a:rPr>
              <a:t>(8,9)</a:t>
            </a:r>
          </a:p>
          <a:p>
            <a:pPr lvl="1" indent="0">
              <a:buNone/>
            </a:pPr>
            <a:r>
              <a:rPr lang="en-US" sz="2000" b="1" dirty="0">
                <a:latin typeface="Courier New" panose="02070309020205020404" pitchFamily="49" charset="0"/>
                <a:cs typeface="Courier New" panose="02070309020205020404" pitchFamily="49" charset="0"/>
              </a:rPr>
              <a:t>(1,3)</a:t>
            </a:r>
          </a:p>
          <a:p>
            <a:pPr lvl="1" indent="0">
              <a:buNone/>
            </a:pPr>
            <a:r>
              <a:rPr lang="en-US" sz="2000" b="1" dirty="0">
                <a:latin typeface="Courier New" panose="02070309020205020404" pitchFamily="49" charset="0"/>
                <a:cs typeface="Courier New" panose="02070309020205020404" pitchFamily="49" charset="0"/>
              </a:rPr>
              <a:t>(2,7)</a:t>
            </a:r>
          </a:p>
          <a:p>
            <a:pPr lvl="1" indent="0">
              <a:buNone/>
            </a:pPr>
            <a:r>
              <a:rPr lang="en-US" sz="2000" b="1" dirty="0">
                <a:latin typeface="Courier New" panose="02070309020205020404" pitchFamily="49" charset="0"/>
                <a:cs typeface="Courier New" panose="02070309020205020404" pitchFamily="49" charset="0"/>
              </a:rPr>
              <a:t>(2,9)</a:t>
            </a:r>
          </a:p>
          <a:p>
            <a:pPr lvl="1" indent="0">
              <a:buNone/>
            </a:pPr>
            <a:r>
              <a:rPr lang="en-US" sz="2000" b="1" dirty="0">
                <a:latin typeface="Courier New" panose="02070309020205020404" pitchFamily="49" charset="0"/>
                <a:cs typeface="Courier New" panose="02070309020205020404" pitchFamily="49" charset="0"/>
              </a:rPr>
              <a:t>(4,6)</a:t>
            </a:r>
          </a:p>
          <a:p>
            <a:pPr lvl="1" indent="0">
              <a:buNone/>
            </a:pPr>
            <a:r>
              <a:rPr lang="en-US" sz="2000" b="1" dirty="0">
                <a:latin typeface="Courier New" panose="02070309020205020404" pitchFamily="49" charset="0"/>
                <a:cs typeface="Courier New" panose="02070309020205020404" pitchFamily="49" charset="0"/>
              </a:rPr>
              <a:t>(4,9)</a:t>
            </a:r>
          </a:p>
        </p:txBody>
      </p:sp>
      <p:sp>
        <p:nvSpPr>
          <p:cNvPr id="4" name="Content Placeholder 3"/>
          <p:cNvSpPr>
            <a:spLocks noGrp="1"/>
          </p:cNvSpPr>
          <p:nvPr>
            <p:ph sz="half" idx="2"/>
          </p:nvPr>
        </p:nvSpPr>
        <p:spPr>
          <a:xfrm>
            <a:off x="4773168" y="914400"/>
            <a:ext cx="4008635" cy="5712031"/>
          </a:xfrm>
        </p:spPr>
        <p:txBody>
          <a:bodyPr>
            <a:normAutofit fontScale="92500" lnSpcReduction="20000"/>
          </a:bodyPr>
          <a:lstStyle/>
          <a:p>
            <a:pPr marL="0" indent="0">
              <a:buNone/>
            </a:pPr>
            <a:r>
              <a:rPr lang="en-US" sz="2800" b="1" dirty="0">
                <a:latin typeface="Courier New" panose="02070309020205020404" pitchFamily="49" charset="0"/>
                <a:cs typeface="Courier New" panose="02070309020205020404" pitchFamily="49" charset="0"/>
              </a:rPr>
              <a:t>Join Alias1 by Col1 to Alias2 by Col1</a:t>
            </a:r>
          </a:p>
          <a:p>
            <a:pPr lvl="1" indent="0">
              <a:buNone/>
            </a:pPr>
            <a:r>
              <a:rPr lang="en-US" sz="2800" b="1" dirty="0">
                <a:latin typeface="Courier New" panose="02070309020205020404" pitchFamily="49" charset="0"/>
                <a:cs typeface="Courier New" panose="02070309020205020404" pitchFamily="49" charset="0"/>
              </a:rPr>
              <a:t>Alias3 = JOIN Alias1 BY Col1, Alias2 BY Col1;</a:t>
            </a:r>
          </a:p>
          <a:p>
            <a:pPr marL="0" indent="0">
              <a:buNone/>
            </a:pPr>
            <a:endParaRPr lang="en-US" sz="2800" b="1" dirty="0">
              <a:latin typeface="Courier New" panose="02070309020205020404" pitchFamily="49" charset="0"/>
              <a:cs typeface="Courier New" panose="02070309020205020404" pitchFamily="49" charset="0"/>
            </a:endParaRPr>
          </a:p>
          <a:p>
            <a:pPr marL="0" indent="0">
              <a:buNone/>
            </a:pPr>
            <a:r>
              <a:rPr lang="en-US" sz="2800" b="1" dirty="0">
                <a:latin typeface="Courier New" panose="02070309020205020404" pitchFamily="49" charset="0"/>
                <a:cs typeface="Courier New" panose="02070309020205020404" pitchFamily="49" charset="0"/>
              </a:rPr>
              <a:t>Dump Alias3;</a:t>
            </a:r>
          </a:p>
          <a:p>
            <a:pPr lvl="1" indent="0">
              <a:buNone/>
            </a:pPr>
            <a:r>
              <a:rPr lang="en-US" sz="2800" b="1" dirty="0">
                <a:latin typeface="Courier New" panose="02070309020205020404" pitchFamily="49" charset="0"/>
                <a:cs typeface="Courier New" panose="02070309020205020404" pitchFamily="49" charset="0"/>
              </a:rPr>
              <a:t>(1,2,3,1,3)</a:t>
            </a:r>
          </a:p>
          <a:p>
            <a:pPr lvl="1" indent="0">
              <a:buNone/>
            </a:pPr>
            <a:r>
              <a:rPr lang="en-US" sz="2800" b="1" dirty="0">
                <a:latin typeface="Courier New" panose="02070309020205020404" pitchFamily="49" charset="0"/>
                <a:cs typeface="Courier New" panose="02070309020205020404" pitchFamily="49" charset="0"/>
              </a:rPr>
              <a:t>(4,2,1,4,6)</a:t>
            </a:r>
          </a:p>
          <a:p>
            <a:pPr lvl="1" indent="0">
              <a:buNone/>
            </a:pPr>
            <a:r>
              <a:rPr lang="en-US" sz="2800" b="1" dirty="0">
                <a:latin typeface="Courier New" panose="02070309020205020404" pitchFamily="49" charset="0"/>
                <a:cs typeface="Courier New" panose="02070309020205020404" pitchFamily="49" charset="0"/>
              </a:rPr>
              <a:t>(4,3,3,4,6)</a:t>
            </a:r>
          </a:p>
          <a:p>
            <a:pPr lvl="1" indent="0">
              <a:buNone/>
            </a:pPr>
            <a:r>
              <a:rPr lang="en-US" sz="2800" b="1" dirty="0">
                <a:latin typeface="Courier New" panose="02070309020205020404" pitchFamily="49" charset="0"/>
                <a:cs typeface="Courier New" panose="02070309020205020404" pitchFamily="49" charset="0"/>
              </a:rPr>
              <a:t>(4,2,1,4,9)</a:t>
            </a:r>
          </a:p>
          <a:p>
            <a:pPr lvl="1" indent="0">
              <a:buNone/>
            </a:pPr>
            <a:r>
              <a:rPr lang="en-US" sz="2800" b="1" dirty="0">
                <a:latin typeface="Courier New" panose="02070309020205020404" pitchFamily="49" charset="0"/>
                <a:cs typeface="Courier New" panose="02070309020205020404" pitchFamily="49" charset="0"/>
              </a:rPr>
              <a:t>(4,3,3,4,9)</a:t>
            </a:r>
          </a:p>
          <a:p>
            <a:pPr lvl="1" indent="0">
              <a:buNone/>
            </a:pPr>
            <a:r>
              <a:rPr lang="en-US" sz="2800" b="1" dirty="0">
                <a:latin typeface="Courier New" panose="02070309020205020404" pitchFamily="49" charset="0"/>
                <a:cs typeface="Courier New" panose="02070309020205020404" pitchFamily="49" charset="0"/>
              </a:rPr>
              <a:t>(8,3,4,8,9)</a:t>
            </a:r>
          </a:p>
          <a:p>
            <a:pPr lvl="1" indent="0">
              <a:buNone/>
            </a:pPr>
            <a:r>
              <a:rPr lang="en-US" sz="2800" b="1" dirty="0">
                <a:latin typeface="Courier New" panose="02070309020205020404" pitchFamily="49" charset="0"/>
                <a:cs typeface="Courier New" panose="02070309020205020404" pitchFamily="49" charset="0"/>
              </a:rPr>
              <a:t>(8,4,3,8,9)</a:t>
            </a:r>
          </a:p>
          <a:p>
            <a:endParaRPr lang="en-US" sz="2800" dirty="0"/>
          </a:p>
        </p:txBody>
      </p:sp>
    </p:spTree>
    <p:extLst>
      <p:ext uri="{BB962C8B-B14F-4D97-AF65-F5344CB8AC3E}">
        <p14:creationId xmlns:p14="http://schemas.microsoft.com/office/powerpoint/2010/main" val="4002914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a:t>
            </a:r>
          </a:p>
        </p:txBody>
      </p:sp>
      <p:sp>
        <p:nvSpPr>
          <p:cNvPr id="3" name="Content Placeholder 2"/>
          <p:cNvSpPr>
            <a:spLocks noGrp="1"/>
          </p:cNvSpPr>
          <p:nvPr>
            <p:ph idx="1"/>
          </p:nvPr>
        </p:nvSpPr>
        <p:spPr/>
        <p:txBody>
          <a:bodyPr>
            <a:normAutofit fontScale="92500" lnSpcReduction="20000"/>
          </a:bodyPr>
          <a:lstStyle/>
          <a:p>
            <a:pPr marL="119063" indent="-119063">
              <a:lnSpc>
                <a:spcPct val="100000"/>
              </a:lnSpc>
              <a:spcBef>
                <a:spcPts val="325"/>
              </a:spcBef>
              <a:buClr>
                <a:srgbClr val="4E84C4"/>
              </a:buCl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Computes the cross product of two or more relations.</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endParaRPr lang="pt-BR" b="1" dirty="0">
              <a:solidFill>
                <a:srgbClr val="000000"/>
              </a:solidFill>
              <a:latin typeface="Gill Sans MT" charset="0"/>
            </a:endParaRP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pt-BR" b="1" dirty="0">
                <a:solidFill>
                  <a:srgbClr val="000000"/>
                </a:solidFill>
                <a:latin typeface="Gill Sans MT" charset="0"/>
              </a:rPr>
              <a:t>Example:  </a:t>
            </a:r>
            <a:r>
              <a:rPr lang="en-US" dirty="0">
                <a:solidFill>
                  <a:srgbClr val="000000"/>
                </a:solidFill>
                <a:latin typeface="Gill Sans MT" charset="0"/>
              </a:rPr>
              <a:t>X = CROSS A, B;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(1, 2, 3, 2, 4)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(1, 2, 3, 8, 9)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(1, 2, 3, 1, 3)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(1, 2, 3, 2, 7)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(1, 2, 3, 2, 9)</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(1, 2, 3, 4, 6)</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(1, 2, 3, 4, 9)</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(4, 2, 1, 2, 4) </a:t>
            </a:r>
          </a:p>
          <a:p>
            <a:pPr marL="119063" indent="-119063">
              <a:lnSpc>
                <a:spcPct val="100000"/>
              </a:lnSpc>
              <a:spcBef>
                <a:spcPts val="325"/>
              </a:spcBef>
              <a:buClrTx/>
              <a:buFontTx/>
              <a:buNone/>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latin typeface="Gill Sans MT" charset="0"/>
              </a:rPr>
              <a:t>(4, 2, 1, 8, 9)</a:t>
            </a:r>
          </a:p>
          <a:p>
            <a:endParaRPr lang="en-US" dirty="0"/>
          </a:p>
        </p:txBody>
      </p:sp>
    </p:spTree>
    <p:extLst>
      <p:ext uri="{BB962C8B-B14F-4D97-AF65-F5344CB8AC3E}">
        <p14:creationId xmlns:p14="http://schemas.microsoft.com/office/powerpoint/2010/main" val="129422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circle(in)">
                                      <p:cBhvr>
                                        <p:cTn id="14" dur="2000"/>
                                        <p:tgtEl>
                                          <p:spTgt spid="3">
                                            <p:txEl>
                                              <p:pRg st="3" end="3"/>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ircle(in)">
                                      <p:cBhvr>
                                        <p:cTn id="17" dur="2000"/>
                                        <p:tgtEl>
                                          <p:spTgt spid="3">
                                            <p:txEl>
                                              <p:pRg st="4" end="4"/>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circle(in)">
                                      <p:cBhvr>
                                        <p:cTn id="20" dur="2000"/>
                                        <p:tgtEl>
                                          <p:spTgt spid="3">
                                            <p:txEl>
                                              <p:pRg st="5" end="5"/>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circle(in)">
                                      <p:cBhvr>
                                        <p:cTn id="23" dur="2000"/>
                                        <p:tgtEl>
                                          <p:spTgt spid="3">
                                            <p:txEl>
                                              <p:pRg st="6" end="6"/>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circle(in)">
                                      <p:cBhvr>
                                        <p:cTn id="26" dur="2000"/>
                                        <p:tgtEl>
                                          <p:spTgt spid="3">
                                            <p:txEl>
                                              <p:pRg st="7" end="7"/>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circle(in)">
                                      <p:cBhvr>
                                        <p:cTn id="29" dur="2000"/>
                                        <p:tgtEl>
                                          <p:spTgt spid="3">
                                            <p:txEl>
                                              <p:pRg st="8" end="8"/>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circle(in)">
                                      <p:cBhvr>
                                        <p:cTn id="32" dur="2000"/>
                                        <p:tgtEl>
                                          <p:spTgt spid="3">
                                            <p:txEl>
                                              <p:pRg st="9" end="9"/>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circle(in)">
                                      <p:cBhvr>
                                        <p:cTn id="35" dur="2000"/>
                                        <p:tgtEl>
                                          <p:spTgt spid="3">
                                            <p:txEl>
                                              <p:pRg st="10" end="10"/>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circle(in)">
                                      <p:cBhvr>
                                        <p:cTn id="38" dur="2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864096"/>
          </a:xfrm>
        </p:spPr>
        <p:txBody>
          <a:bodyPr/>
          <a:lstStyle/>
          <a:p>
            <a:r>
              <a:rPr lang="en-US" dirty="0" smtClean="0"/>
              <a:t>Example</a:t>
            </a:r>
            <a:endParaRPr lang="en-US" dirty="0"/>
          </a:p>
        </p:txBody>
      </p:sp>
      <p:sp>
        <p:nvSpPr>
          <p:cNvPr id="3" name="Content Placeholder 2"/>
          <p:cNvSpPr>
            <a:spLocks noGrp="1"/>
          </p:cNvSpPr>
          <p:nvPr>
            <p:ph idx="1"/>
          </p:nvPr>
        </p:nvSpPr>
        <p:spPr>
          <a:xfrm>
            <a:off x="323528" y="1124744"/>
            <a:ext cx="8712968" cy="5861248"/>
          </a:xfrm>
        </p:spPr>
        <p:txBody>
          <a:bodyPr>
            <a:normAutofit fontScale="77500" lnSpcReduction="20000"/>
          </a:bodyPr>
          <a:lstStyle/>
          <a:p>
            <a:pPr marL="0" indent="0">
              <a:buNone/>
            </a:pPr>
            <a:r>
              <a:rPr lang="en-US" dirty="0"/>
              <a:t>i/p: webcount</a:t>
            </a:r>
          </a:p>
          <a:p>
            <a:pPr marL="0" indent="0">
              <a:buNone/>
            </a:pPr>
            <a:r>
              <a:rPr lang="en-US" dirty="0"/>
              <a:t>en	google.com	70	2012</a:t>
            </a:r>
          </a:p>
          <a:p>
            <a:pPr marL="0" indent="0">
              <a:buNone/>
            </a:pPr>
            <a:r>
              <a:rPr lang="en-US" dirty="0"/>
              <a:t>en	yahoo.com	60	2013</a:t>
            </a:r>
          </a:p>
          <a:p>
            <a:pPr marL="0" indent="0">
              <a:buNone/>
            </a:pPr>
            <a:r>
              <a:rPr lang="en-US" dirty="0"/>
              <a:t>us	google.com	80	2012</a:t>
            </a:r>
          </a:p>
          <a:p>
            <a:pPr marL="0" indent="0">
              <a:buNone/>
            </a:pPr>
            <a:r>
              <a:rPr lang="en-US" dirty="0"/>
              <a:t>en	google.com	40	2014</a:t>
            </a:r>
          </a:p>
          <a:p>
            <a:pPr marL="0" indent="0">
              <a:buNone/>
            </a:pPr>
            <a:r>
              <a:rPr lang="en-US" dirty="0"/>
              <a:t>us	google.com	80	2012</a:t>
            </a:r>
          </a:p>
          <a:p>
            <a:pPr marL="0" indent="0">
              <a:buNone/>
            </a:pPr>
            <a:endParaRPr lang="en-US" dirty="0"/>
          </a:p>
          <a:p>
            <a:pPr marL="0" indent="0">
              <a:buNone/>
            </a:pPr>
            <a:r>
              <a:rPr lang="en-US" dirty="0"/>
              <a:t>records</a:t>
            </a:r>
            <a:r>
              <a:rPr lang="en-US" b="1" dirty="0"/>
              <a:t> = </a:t>
            </a:r>
            <a:r>
              <a:rPr lang="en-US" dirty="0"/>
              <a:t>LOAD ‘webcount’ using PigStorage (‘\t’) as (country:chararray, name:chararray, pagecount:int, </a:t>
            </a:r>
            <a:r>
              <a:rPr lang="en-US" dirty="0" err="1"/>
              <a:t>year:int</a:t>
            </a:r>
            <a:r>
              <a:rPr lang="en-US" dirty="0"/>
              <a:t>);</a:t>
            </a:r>
            <a:br>
              <a:rPr lang="en-US" dirty="0"/>
            </a:br>
            <a:endParaRPr lang="en-US" dirty="0"/>
          </a:p>
          <a:p>
            <a:pPr marL="0" indent="0">
              <a:buNone/>
            </a:pPr>
            <a:r>
              <a:rPr lang="en-US" dirty="0"/>
              <a:t>filtered_records = filter records by country == ‘en’;</a:t>
            </a:r>
          </a:p>
          <a:p>
            <a:pPr marL="0" indent="0">
              <a:buNone/>
            </a:pPr>
            <a:r>
              <a:rPr lang="en-US" dirty="0"/>
              <a:t>grouped_records = group filtered_records by name;</a:t>
            </a:r>
            <a:br>
              <a:rPr lang="en-US" dirty="0"/>
            </a:br>
            <a:endParaRPr lang="en-US" dirty="0"/>
          </a:p>
          <a:p>
            <a:pPr marL="0" indent="0">
              <a:buNone/>
            </a:pPr>
            <a:r>
              <a:rPr lang="en-US" dirty="0"/>
              <a:t>results = foreach grouped_records generate group, SUM (</a:t>
            </a:r>
            <a:r>
              <a:rPr lang="en-US" dirty="0" err="1"/>
              <a:t>filtered_records.pagecount</a:t>
            </a:r>
            <a:r>
              <a:rPr lang="en-US" dirty="0"/>
              <a:t>);</a:t>
            </a:r>
            <a:br>
              <a:rPr lang="en-US" dirty="0"/>
            </a:br>
            <a:endParaRPr lang="en-US" dirty="0"/>
          </a:p>
          <a:p>
            <a:pPr marL="0" indent="0">
              <a:buNone/>
            </a:pPr>
            <a:r>
              <a:rPr lang="en-US" dirty="0"/>
              <a:t>sorted_result = order results by $1 desc;</a:t>
            </a:r>
          </a:p>
          <a:p>
            <a:pPr marL="0" indent="0">
              <a:buNone/>
            </a:pPr>
            <a:r>
              <a:rPr lang="en-US" dirty="0"/>
              <a:t>store sorted_result into ‘/</a:t>
            </a:r>
            <a:r>
              <a:rPr lang="en-US" dirty="0" err="1"/>
              <a:t>some_external_HDFS_location</a:t>
            </a:r>
            <a:r>
              <a:rPr lang="en-US" dirty="0"/>
              <a:t>//data’; -- Hive external table path</a:t>
            </a:r>
          </a:p>
          <a:p>
            <a:endParaRPr lang="en-US" dirty="0"/>
          </a:p>
        </p:txBody>
      </p:sp>
    </p:spTree>
    <p:extLst>
      <p:ext uri="{BB962C8B-B14F-4D97-AF65-F5344CB8AC3E}">
        <p14:creationId xmlns:p14="http://schemas.microsoft.com/office/powerpoint/2010/main" val="327820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1000"/>
                                        <p:tgtEl>
                                          <p:spTgt spid="3">
                                            <p:txEl>
                                              <p:pRg st="7" end="7"/>
                                            </p:txEl>
                                          </p:spTgt>
                                        </p:tgtEl>
                                      </p:cBhvr>
                                    </p:animEffect>
                                    <p:anim calcmode="lin" valueType="num">
                                      <p:cBhvr>
                                        <p:cTn id="2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1000"/>
                                        <p:tgtEl>
                                          <p:spTgt spid="3">
                                            <p:txEl>
                                              <p:pRg st="9" end="9"/>
                                            </p:txEl>
                                          </p:spTgt>
                                        </p:tgtEl>
                                      </p:cBhvr>
                                    </p:animEffect>
                                    <p:anim calcmode="lin" valueType="num">
                                      <p:cBhvr>
                                        <p:cTn id="3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1000"/>
                                        <p:tgtEl>
                                          <p:spTgt spid="3">
                                            <p:txEl>
                                              <p:pRg st="12" end="12"/>
                                            </p:txEl>
                                          </p:spTgt>
                                        </p:tgtEl>
                                      </p:cBhvr>
                                    </p:animEffect>
                                    <p:anim calcmode="lin" valueType="num">
                                      <p:cBhvr>
                                        <p:cTn id="5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09"/>
            <a:ext cx="8229600" cy="792088"/>
          </a:xfrm>
        </p:spPr>
        <p:txBody>
          <a:bodyPr>
            <a:normAutofit fontScale="90000"/>
          </a:bodyPr>
          <a:lstStyle/>
          <a:p>
            <a:r>
              <a:rPr lang="en-US" dirty="0"/>
              <a:t>Find Maximum Score</a:t>
            </a:r>
          </a:p>
        </p:txBody>
      </p:sp>
      <p:sp>
        <p:nvSpPr>
          <p:cNvPr id="3" name="Content Placeholder 2"/>
          <p:cNvSpPr>
            <a:spLocks noGrp="1"/>
          </p:cNvSpPr>
          <p:nvPr>
            <p:ph idx="1"/>
          </p:nvPr>
        </p:nvSpPr>
        <p:spPr>
          <a:xfrm>
            <a:off x="395536" y="1556792"/>
            <a:ext cx="8229600" cy="4752528"/>
          </a:xfrm>
        </p:spPr>
        <p:txBody>
          <a:bodyPr>
            <a:normAutofit/>
          </a:bodyPr>
          <a:lstStyle/>
          <a:p>
            <a:pPr marL="0" indent="0">
              <a:buNone/>
            </a:pPr>
            <a:r>
              <a:rPr lang="en-US" dirty="0"/>
              <a:t>i/p: CricketScore.txt</a:t>
            </a:r>
          </a:p>
          <a:p>
            <a:pPr marL="0" indent="0">
              <a:buNone/>
            </a:pPr>
            <a:r>
              <a:rPr lang="en-US" dirty="0"/>
              <a:t>a = load '/</a:t>
            </a:r>
            <a:r>
              <a:rPr lang="en-US" dirty="0" smtClean="0"/>
              <a:t>user/cloud/</a:t>
            </a:r>
            <a:r>
              <a:rPr lang="en-US" dirty="0" err="1" smtClean="0"/>
              <a:t>SampleDataFile</a:t>
            </a:r>
            <a:r>
              <a:rPr lang="en-US" dirty="0" smtClean="0"/>
              <a:t>/CricketScore.txt</a:t>
            </a:r>
            <a:r>
              <a:rPr lang="en-US" dirty="0"/>
              <a:t>' using PigStorage('\t');</a:t>
            </a:r>
          </a:p>
          <a:p>
            <a:pPr marL="0" indent="0">
              <a:buNone/>
            </a:pPr>
            <a:r>
              <a:rPr lang="en-US" dirty="0"/>
              <a:t>b = foreach a generate $0, $1; </a:t>
            </a:r>
          </a:p>
          <a:p>
            <a:pPr marL="0" indent="0">
              <a:buNone/>
            </a:pPr>
            <a:r>
              <a:rPr lang="en-US" dirty="0"/>
              <a:t>c = group b by $0;</a:t>
            </a:r>
          </a:p>
          <a:p>
            <a:pPr marL="0" indent="0">
              <a:buNone/>
            </a:pPr>
            <a:r>
              <a:rPr lang="en-US" dirty="0"/>
              <a:t>d = foreach c generate group, max(b.$1);</a:t>
            </a:r>
          </a:p>
          <a:p>
            <a:pPr marL="0" indent="0">
              <a:buNone/>
            </a:pPr>
            <a:r>
              <a:rPr lang="en-US" dirty="0"/>
              <a:t>dump d;</a:t>
            </a:r>
          </a:p>
        </p:txBody>
      </p:sp>
    </p:spTree>
    <p:extLst>
      <p:ext uri="{BB962C8B-B14F-4D97-AF65-F5344CB8AC3E}">
        <p14:creationId xmlns:p14="http://schemas.microsoft.com/office/powerpoint/2010/main" val="156068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519" t="14306" r="8278" b="14992"/>
          <a:stretch/>
        </p:blipFill>
        <p:spPr bwMode="auto">
          <a:xfrm>
            <a:off x="0" y="1268760"/>
            <a:ext cx="9164034" cy="4433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39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dirty="0"/>
              <a:t>Sorting Data</a:t>
            </a:r>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pPr marL="0" indent="0">
              <a:buNone/>
            </a:pPr>
            <a:r>
              <a:rPr lang="en-US" dirty="0"/>
              <a:t>Relations are unordered in Pig. </a:t>
            </a:r>
          </a:p>
          <a:p>
            <a:pPr marL="0" indent="0">
              <a:buNone/>
            </a:pPr>
            <a:r>
              <a:rPr lang="en-US" dirty="0"/>
              <a:t>Consider a relation A:</a:t>
            </a:r>
          </a:p>
          <a:p>
            <a:r>
              <a:rPr lang="en-US" dirty="0"/>
              <a:t>grunt&gt; </a:t>
            </a:r>
            <a:r>
              <a:rPr lang="en-US" b="1" dirty="0"/>
              <a:t>DUMP A;</a:t>
            </a:r>
          </a:p>
          <a:p>
            <a:r>
              <a:rPr lang="en-US" dirty="0"/>
              <a:t>(2,3)</a:t>
            </a:r>
          </a:p>
          <a:p>
            <a:r>
              <a:rPr lang="en-US" dirty="0"/>
              <a:t>(1,2)</a:t>
            </a:r>
          </a:p>
          <a:p>
            <a:r>
              <a:rPr lang="en-US" dirty="0"/>
              <a:t>(2,4)</a:t>
            </a:r>
          </a:p>
          <a:p>
            <a:pPr marL="0" indent="0">
              <a:buNone/>
            </a:pPr>
            <a:r>
              <a:rPr lang="en-US" dirty="0"/>
              <a:t>There is no guarantee which order the rows will be processed in. In particular, when retrieving the contents of A using DUMP or STORE, the rows may be written in any order. If you want to impose an order on the output, you can use the ORDER operator to sort a relation by one or more fields.</a:t>
            </a:r>
          </a:p>
          <a:p>
            <a:pPr marL="0" indent="0">
              <a:buNone/>
            </a:pPr>
            <a:r>
              <a:rPr lang="en-US" dirty="0"/>
              <a:t>The following example sorts A by the first field in ascending order and by the second field in descending order:</a:t>
            </a:r>
          </a:p>
          <a:p>
            <a:pPr marL="0" indent="0">
              <a:buNone/>
            </a:pPr>
            <a:r>
              <a:rPr lang="en-US" dirty="0"/>
              <a:t>grunt&gt; </a:t>
            </a:r>
            <a:r>
              <a:rPr lang="en-US" b="1" dirty="0"/>
              <a:t>B = ORDER A BY $0, $1 DESC;</a:t>
            </a:r>
          </a:p>
          <a:p>
            <a:pPr marL="0" indent="0">
              <a:buNone/>
            </a:pPr>
            <a:r>
              <a:rPr lang="en-US" dirty="0"/>
              <a:t>grunt&gt; </a:t>
            </a:r>
            <a:r>
              <a:rPr lang="en-US" b="1" dirty="0"/>
              <a:t>DUMP B;</a:t>
            </a:r>
          </a:p>
          <a:p>
            <a:r>
              <a:rPr lang="en-US" dirty="0"/>
              <a:t>(1,2)</a:t>
            </a:r>
          </a:p>
          <a:p>
            <a:r>
              <a:rPr lang="en-US" dirty="0"/>
              <a:t>(2,4)</a:t>
            </a:r>
          </a:p>
          <a:p>
            <a:r>
              <a:rPr lang="en-US" dirty="0"/>
              <a:t>(2,3)</a:t>
            </a:r>
          </a:p>
          <a:p>
            <a:pPr marL="0" indent="0">
              <a:buNone/>
            </a:pPr>
            <a:r>
              <a:rPr lang="en-US" dirty="0"/>
              <a:t>Any further processing on a sorted relation is not guaranteed to retain its order. </a:t>
            </a:r>
          </a:p>
        </p:txBody>
      </p:sp>
    </p:spTree>
    <p:extLst>
      <p:ext uri="{BB962C8B-B14F-4D97-AF65-F5344CB8AC3E}">
        <p14:creationId xmlns:p14="http://schemas.microsoft.com/office/powerpoint/2010/main" val="4268073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normAutofit fontScale="90000"/>
          </a:bodyPr>
          <a:lstStyle/>
          <a:p>
            <a:r>
              <a:rPr lang="en-IN" dirty="0" err="1"/>
              <a:t>Eval</a:t>
            </a:r>
            <a:r>
              <a:rPr lang="en-IN" dirty="0"/>
              <a:t> Functions</a:t>
            </a:r>
            <a:br>
              <a:rPr lang="en-IN" dirty="0"/>
            </a:br>
            <a:endParaRPr lang="en-IN" dirty="0"/>
          </a:p>
        </p:txBody>
      </p:sp>
      <p:sp>
        <p:nvSpPr>
          <p:cNvPr id="3" name="Content Placeholder 2"/>
          <p:cNvSpPr>
            <a:spLocks noGrp="1"/>
          </p:cNvSpPr>
          <p:nvPr>
            <p:ph idx="1"/>
          </p:nvPr>
        </p:nvSpPr>
        <p:spPr>
          <a:xfrm>
            <a:off x="179512" y="836712"/>
            <a:ext cx="8784976" cy="5487888"/>
          </a:xfrm>
        </p:spPr>
        <p:txBody>
          <a:bodyPr/>
          <a:lstStyle/>
          <a:p>
            <a:r>
              <a:rPr lang="en-IN" dirty="0"/>
              <a:t>Apache Pig provides various built-in functions </a:t>
            </a:r>
            <a:r>
              <a:rPr lang="en-IN" dirty="0" err="1" smtClean="0"/>
              <a:t>amely</a:t>
            </a:r>
            <a:r>
              <a:rPr lang="en-IN" dirty="0"/>
              <a:t> </a:t>
            </a:r>
            <a:r>
              <a:rPr lang="en-IN" b="1" dirty="0" err="1"/>
              <a:t>eval</a:t>
            </a:r>
            <a:r>
              <a:rPr lang="en-IN" b="1" dirty="0"/>
              <a:t>, load, store, math, string, bag</a:t>
            </a:r>
            <a:r>
              <a:rPr lang="en-IN" dirty="0"/>
              <a:t> and </a:t>
            </a:r>
            <a:r>
              <a:rPr lang="en-IN" b="1" dirty="0"/>
              <a:t>tuple</a:t>
            </a:r>
            <a:r>
              <a:rPr lang="en-IN" dirty="0"/>
              <a:t> </a:t>
            </a:r>
            <a:r>
              <a:rPr lang="en-IN" dirty="0" smtClean="0"/>
              <a:t>functions</a:t>
            </a:r>
          </a:p>
          <a:p>
            <a:r>
              <a:rPr lang="en-IN" dirty="0" err="1"/>
              <a:t>Eval</a:t>
            </a:r>
            <a:r>
              <a:rPr lang="en-IN" dirty="0"/>
              <a:t> Functions</a:t>
            </a: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086096027"/>
              </p:ext>
            </p:extLst>
          </p:nvPr>
        </p:nvGraphicFramePr>
        <p:xfrm>
          <a:off x="359024" y="2420889"/>
          <a:ext cx="8605464" cy="3614015"/>
        </p:xfrm>
        <a:graphic>
          <a:graphicData uri="http://schemas.openxmlformats.org/drawingml/2006/table">
            <a:tbl>
              <a:tblPr/>
              <a:tblGrid>
                <a:gridCol w="468560"/>
                <a:gridCol w="8136904"/>
              </a:tblGrid>
              <a:tr h="432047">
                <a:tc>
                  <a:txBody>
                    <a:bodyPr/>
                    <a:lstStyle/>
                    <a:p>
                      <a:pPr fontAlgn="t"/>
                      <a:r>
                        <a:rPr lang="en-IN" sz="1500" dirty="0">
                          <a:effectLst/>
                        </a:rPr>
                        <a:t>S.N.</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500" dirty="0">
                          <a:effectLst/>
                        </a:rPr>
                        <a:t>Function &amp; Description</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366068">
                <a:tc>
                  <a:txBody>
                    <a:bodyPr/>
                    <a:lstStyle/>
                    <a:p>
                      <a:pPr fontAlgn="t"/>
                      <a:r>
                        <a:rPr lang="en-IN" sz="1500">
                          <a:effectLst/>
                        </a:rPr>
                        <a:t>1</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AVG()</a:t>
                      </a:r>
                      <a:r>
                        <a:rPr lang="en-IN" sz="1500" dirty="0">
                          <a:solidFill>
                            <a:srgbClr val="000000"/>
                          </a:solidFill>
                          <a:effectLst/>
                          <a:latin typeface="Arial"/>
                        </a:rPr>
                        <a:t>To compute the average of the numerical values within a bag.</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70035">
                <a:tc>
                  <a:txBody>
                    <a:bodyPr/>
                    <a:lstStyle/>
                    <a:p>
                      <a:pPr fontAlgn="t"/>
                      <a:r>
                        <a:rPr lang="en-IN" sz="1500">
                          <a:effectLst/>
                        </a:rPr>
                        <a:t>2</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err="1">
                          <a:solidFill>
                            <a:schemeClr val="accent4">
                              <a:lumMod val="75000"/>
                            </a:schemeClr>
                          </a:solidFill>
                          <a:effectLst/>
                        </a:rPr>
                        <a:t>BagToString</a:t>
                      </a:r>
                      <a:r>
                        <a:rPr lang="en-IN" sz="1500" b="1" u="none" strike="noStrike" dirty="0">
                          <a:solidFill>
                            <a:schemeClr val="accent4">
                              <a:lumMod val="75000"/>
                            </a:schemeClr>
                          </a:solidFill>
                          <a:effectLst/>
                        </a:rPr>
                        <a:t>()</a:t>
                      </a:r>
                      <a:r>
                        <a:rPr lang="en-IN" sz="1500" dirty="0">
                          <a:solidFill>
                            <a:srgbClr val="000000"/>
                          </a:solidFill>
                          <a:effectLst/>
                          <a:latin typeface="Arial"/>
                        </a:rPr>
                        <a:t>To concatenate the elements of a bag into a string. While concatenating, we can place a delimiter between these values (optional).</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fontAlgn="t"/>
                      <a:r>
                        <a:rPr lang="en-IN" sz="1500">
                          <a:effectLst/>
                        </a:rPr>
                        <a:t>3</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CONCAT()</a:t>
                      </a:r>
                      <a:r>
                        <a:rPr lang="en-IN" sz="1500" dirty="0">
                          <a:solidFill>
                            <a:srgbClr val="000000"/>
                          </a:solidFill>
                          <a:effectLst/>
                          <a:latin typeface="Arial"/>
                        </a:rPr>
                        <a:t>To concatenate two or more expressions of same type.</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500">
                          <a:effectLst/>
                        </a:rPr>
                        <a:t>4</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COUNT()</a:t>
                      </a:r>
                      <a:r>
                        <a:rPr lang="en-IN" sz="1500" dirty="0">
                          <a:solidFill>
                            <a:srgbClr val="000000"/>
                          </a:solidFill>
                          <a:effectLst/>
                          <a:latin typeface="Arial"/>
                        </a:rPr>
                        <a:t>To get the number of elements in a bag, while counting the number of tuples in a bag.</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76897">
                <a:tc>
                  <a:txBody>
                    <a:bodyPr/>
                    <a:lstStyle/>
                    <a:p>
                      <a:pPr fontAlgn="t"/>
                      <a:r>
                        <a:rPr lang="en-IN" sz="1500">
                          <a:effectLst/>
                        </a:rPr>
                        <a:t>5</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COUNT_STAR()</a:t>
                      </a:r>
                      <a:r>
                        <a:rPr lang="en-IN" sz="1500" dirty="0">
                          <a:solidFill>
                            <a:srgbClr val="000000"/>
                          </a:solidFill>
                          <a:effectLst/>
                          <a:latin typeface="Arial"/>
                        </a:rPr>
                        <a:t>It is similar to the </a:t>
                      </a:r>
                      <a:r>
                        <a:rPr lang="en-IN" sz="1500" b="1" dirty="0">
                          <a:solidFill>
                            <a:srgbClr val="000000"/>
                          </a:solidFill>
                          <a:effectLst/>
                          <a:latin typeface="Arial"/>
                        </a:rPr>
                        <a:t>COUNT()</a:t>
                      </a:r>
                      <a:r>
                        <a:rPr lang="en-IN" sz="1500" dirty="0">
                          <a:solidFill>
                            <a:srgbClr val="000000"/>
                          </a:solidFill>
                          <a:effectLst/>
                          <a:latin typeface="Arial"/>
                        </a:rPr>
                        <a:t> function. It is used to get the number of elements in a bag.</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1155">
                <a:tc>
                  <a:txBody>
                    <a:bodyPr/>
                    <a:lstStyle/>
                    <a:p>
                      <a:pPr fontAlgn="t"/>
                      <a:r>
                        <a:rPr lang="en-IN" sz="1500">
                          <a:effectLst/>
                        </a:rPr>
                        <a:t>6</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DIFF()</a:t>
                      </a:r>
                      <a:r>
                        <a:rPr lang="en-IN" sz="1500" dirty="0">
                          <a:solidFill>
                            <a:srgbClr val="000000"/>
                          </a:solidFill>
                          <a:effectLst/>
                          <a:latin typeface="Arial"/>
                        </a:rPr>
                        <a:t>To compare two bags (fields) in a tuple.</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1155">
                <a:tc>
                  <a:txBody>
                    <a:bodyPr/>
                    <a:lstStyle/>
                    <a:p>
                      <a:pPr fontAlgn="t"/>
                      <a:r>
                        <a:rPr lang="en-IN" sz="1500">
                          <a:effectLst/>
                        </a:rPr>
                        <a:t>7</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500" b="1" u="none" strike="noStrike" dirty="0">
                          <a:solidFill>
                            <a:schemeClr val="accent4">
                              <a:lumMod val="75000"/>
                            </a:schemeClr>
                          </a:solidFill>
                          <a:effectLst/>
                        </a:rPr>
                        <a:t>IsEmpty()</a:t>
                      </a:r>
                      <a:r>
                        <a:rPr lang="en-IN" sz="1500" dirty="0">
                          <a:solidFill>
                            <a:srgbClr val="000000"/>
                          </a:solidFill>
                          <a:effectLst/>
                          <a:latin typeface="Arial"/>
                        </a:rPr>
                        <a:t>To check if a bag or map is empty.</a:t>
                      </a:r>
                    </a:p>
                  </a:txBody>
                  <a:tcPr marL="62706" marR="62706" marT="62706" marB="6270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0502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62769784"/>
              </p:ext>
            </p:extLst>
          </p:nvPr>
        </p:nvGraphicFramePr>
        <p:xfrm>
          <a:off x="971597" y="836713"/>
          <a:ext cx="7200802" cy="5113974"/>
        </p:xfrm>
        <a:graphic>
          <a:graphicData uri="http://schemas.openxmlformats.org/drawingml/2006/table">
            <a:tbl>
              <a:tblPr/>
              <a:tblGrid>
                <a:gridCol w="432051"/>
                <a:gridCol w="6768751"/>
              </a:tblGrid>
              <a:tr h="504055">
                <a:tc>
                  <a:txBody>
                    <a:bodyPr/>
                    <a:lstStyle/>
                    <a:p>
                      <a:pPr fontAlgn="t"/>
                      <a:r>
                        <a:rPr lang="en-IN" sz="1800" dirty="0">
                          <a:effectLst/>
                        </a:rPr>
                        <a:t>8</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MAX()</a:t>
                      </a:r>
                      <a:r>
                        <a:rPr lang="en-IN" sz="1800" dirty="0">
                          <a:solidFill>
                            <a:srgbClr val="000000"/>
                          </a:solidFill>
                          <a:effectLst/>
                          <a:latin typeface="Arial"/>
                        </a:rPr>
                        <a:t>To calculate the highest value for a column (numeric values or </a:t>
                      </a:r>
                      <a:r>
                        <a:rPr lang="en-IN" sz="1800" dirty="0" err="1">
                          <a:solidFill>
                            <a:srgbClr val="000000"/>
                          </a:solidFill>
                          <a:effectLst/>
                          <a:latin typeface="Arial"/>
                        </a:rPr>
                        <a:t>chararrays</a:t>
                      </a:r>
                      <a:r>
                        <a:rPr lang="en-IN" sz="1800" dirty="0">
                          <a:solidFill>
                            <a:srgbClr val="000000"/>
                          </a:solidFill>
                          <a:effectLst/>
                          <a:latin typeface="Arial"/>
                        </a:rPr>
                        <a:t>) in a single-column bag.</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2048">
                <a:tc>
                  <a:txBody>
                    <a:bodyPr/>
                    <a:lstStyle/>
                    <a:p>
                      <a:pPr fontAlgn="t"/>
                      <a:r>
                        <a:rPr lang="en-IN" sz="1800">
                          <a:effectLst/>
                        </a:rPr>
                        <a:t>9</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MIN()</a:t>
                      </a:r>
                      <a:r>
                        <a:rPr lang="en-IN" sz="1800" dirty="0">
                          <a:solidFill>
                            <a:srgbClr val="000000"/>
                          </a:solidFill>
                          <a:effectLst/>
                          <a:latin typeface="Arial"/>
                        </a:rPr>
                        <a:t>To get the minimum (lowest) value (numeric or </a:t>
                      </a:r>
                      <a:r>
                        <a:rPr lang="en-IN" sz="1800" dirty="0" err="1">
                          <a:solidFill>
                            <a:srgbClr val="000000"/>
                          </a:solidFill>
                          <a:effectLst/>
                          <a:latin typeface="Arial"/>
                        </a:rPr>
                        <a:t>chararray</a:t>
                      </a:r>
                      <a:r>
                        <a:rPr lang="en-IN" sz="1800" dirty="0">
                          <a:solidFill>
                            <a:srgbClr val="000000"/>
                          </a:solidFill>
                          <a:effectLst/>
                          <a:latin typeface="Arial"/>
                        </a:rPr>
                        <a:t>) for a certain column in a single-column bag.</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04056">
                <a:tc>
                  <a:txBody>
                    <a:bodyPr/>
                    <a:lstStyle/>
                    <a:p>
                      <a:pPr fontAlgn="t"/>
                      <a:r>
                        <a:rPr lang="en-IN" sz="1800">
                          <a:effectLst/>
                        </a:rPr>
                        <a:t>10</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PluckTuple()</a:t>
                      </a:r>
                      <a:r>
                        <a:rPr lang="en-IN" sz="1800" dirty="0">
                          <a:solidFill>
                            <a:srgbClr val="000000"/>
                          </a:solidFill>
                          <a:effectLst/>
                          <a:latin typeface="Arial"/>
                        </a:rPr>
                        <a:t>Using the Pig Latin </a:t>
                      </a:r>
                      <a:r>
                        <a:rPr lang="en-IN" sz="1800" b="1" dirty="0">
                          <a:solidFill>
                            <a:srgbClr val="000000"/>
                          </a:solidFill>
                          <a:effectLst/>
                          <a:latin typeface="Arial"/>
                        </a:rPr>
                        <a:t>PluckTuple()</a:t>
                      </a:r>
                      <a:r>
                        <a:rPr lang="en-IN" sz="1800" dirty="0">
                          <a:solidFill>
                            <a:srgbClr val="000000"/>
                          </a:solidFill>
                          <a:effectLst/>
                          <a:latin typeface="Arial"/>
                        </a:rPr>
                        <a:t> function, we can define a string Prefix and filter the columns in a relation that begin with the given prefix.</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11</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SIZE()</a:t>
                      </a:r>
                      <a:r>
                        <a:rPr lang="en-IN" sz="1800" dirty="0">
                          <a:solidFill>
                            <a:srgbClr val="000000"/>
                          </a:solidFill>
                          <a:effectLst/>
                          <a:latin typeface="Arial"/>
                        </a:rPr>
                        <a:t>To compute the number of elements based on any Pig data type.</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fontAlgn="t"/>
                      <a:r>
                        <a:rPr lang="en-IN" sz="1800" dirty="0">
                          <a:effectLst/>
                        </a:rPr>
                        <a:t>12</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SUBTRACT()</a:t>
                      </a:r>
                      <a:r>
                        <a:rPr lang="en-IN" sz="1800" dirty="0">
                          <a:solidFill>
                            <a:srgbClr val="000000"/>
                          </a:solidFill>
                          <a:effectLst/>
                          <a:latin typeface="Arial"/>
                        </a:rPr>
                        <a:t>To subtract two bags. It takes two bags as inputs and returns a bag which contains the tuples of the first bag that are not in the second bag.</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fontAlgn="t"/>
                      <a:r>
                        <a:rPr lang="en-IN" sz="1800">
                          <a:effectLst/>
                        </a:rPr>
                        <a:t>13</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SUM()</a:t>
                      </a:r>
                      <a:r>
                        <a:rPr lang="en-IN" sz="1800" dirty="0">
                          <a:solidFill>
                            <a:srgbClr val="000000"/>
                          </a:solidFill>
                          <a:effectLst/>
                          <a:latin typeface="Arial"/>
                        </a:rPr>
                        <a:t>To get the total of the numeric values of a column in a single-column bag.</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2048">
                <a:tc>
                  <a:txBody>
                    <a:bodyPr/>
                    <a:lstStyle/>
                    <a:p>
                      <a:pPr fontAlgn="t"/>
                      <a:r>
                        <a:rPr lang="en-IN" sz="1800">
                          <a:effectLst/>
                        </a:rPr>
                        <a:t>14</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chemeClr val="accent4">
                              <a:lumMod val="75000"/>
                            </a:schemeClr>
                          </a:solidFill>
                          <a:effectLst/>
                        </a:rPr>
                        <a:t>TOKENIZE()</a:t>
                      </a:r>
                      <a:r>
                        <a:rPr lang="en-IN" sz="1800" dirty="0">
                          <a:solidFill>
                            <a:srgbClr val="000000"/>
                          </a:solidFill>
                          <a:effectLst/>
                          <a:latin typeface="Arial"/>
                        </a:rPr>
                        <a:t>To split a string (which contains a group of words) in a single tuple and return a bag which contains the output of the split operation.</a:t>
                      </a:r>
                    </a:p>
                  </a:txBody>
                  <a:tcPr marL="32181" marR="32181" marT="32181" marB="3218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671054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18052487"/>
              </p:ext>
            </p:extLst>
          </p:nvPr>
        </p:nvGraphicFramePr>
        <p:xfrm>
          <a:off x="179512" y="2924944"/>
          <a:ext cx="8784976" cy="2133600"/>
        </p:xfrm>
        <a:graphic>
          <a:graphicData uri="http://schemas.openxmlformats.org/drawingml/2006/table">
            <a:tbl>
              <a:tblPr/>
              <a:tblGrid>
                <a:gridCol w="651643"/>
                <a:gridCol w="8133333"/>
              </a:tblGrid>
              <a:tr h="0">
                <a:tc>
                  <a:txBody>
                    <a:bodyPr/>
                    <a:lstStyle/>
                    <a:p>
                      <a:pPr fontAlgn="t"/>
                      <a:r>
                        <a:rPr lang="en-IN" dirty="0">
                          <a:effectLst/>
                        </a:rPr>
                        <a:t>S.N.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Function &amp; 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fontAlgn="t"/>
                      <a:r>
                        <a:rPr lang="en-IN">
                          <a:effectLst/>
                        </a:rPr>
                        <a:t>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chemeClr val="accent4">
                              <a:lumMod val="75000"/>
                            </a:schemeClr>
                          </a:solidFill>
                          <a:effectLst/>
                        </a:rPr>
                        <a:t>PigStorage()</a:t>
                      </a:r>
                      <a:r>
                        <a:rPr lang="en-IN" dirty="0">
                          <a:solidFill>
                            <a:srgbClr val="000000"/>
                          </a:solidFill>
                          <a:effectLst/>
                          <a:latin typeface="Arial"/>
                        </a:rPr>
                        <a:t>To load and store structured files.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chemeClr val="accent4">
                              <a:lumMod val="75000"/>
                            </a:schemeClr>
                          </a:solidFill>
                          <a:effectLst/>
                        </a:rPr>
                        <a:t>TextLoader()</a:t>
                      </a:r>
                      <a:r>
                        <a:rPr lang="en-IN" dirty="0">
                          <a:solidFill>
                            <a:srgbClr val="000000"/>
                          </a:solidFill>
                          <a:effectLst/>
                          <a:latin typeface="Arial"/>
                        </a:rPr>
                        <a:t>To load unstructured data into Pig.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chemeClr val="accent4">
                              <a:lumMod val="75000"/>
                            </a:schemeClr>
                          </a:solidFill>
                          <a:effectLst/>
                        </a:rPr>
                        <a:t>BinStorage()</a:t>
                      </a:r>
                      <a:r>
                        <a:rPr lang="en-IN" dirty="0">
                          <a:solidFill>
                            <a:srgbClr val="000000"/>
                          </a:solidFill>
                          <a:effectLst/>
                          <a:latin typeface="Arial"/>
                        </a:rPr>
                        <a:t>To load and store data into Pig using machine readable format.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chemeClr val="accent4">
                              <a:lumMod val="75000"/>
                            </a:schemeClr>
                          </a:solidFill>
                          <a:effectLst/>
                        </a:rPr>
                        <a:t>Handling </a:t>
                      </a:r>
                      <a:r>
                        <a:rPr lang="en-IN" b="1" u="none" strike="noStrike" dirty="0" smtClean="0">
                          <a:solidFill>
                            <a:schemeClr val="accent4">
                              <a:lumMod val="75000"/>
                            </a:schemeClr>
                          </a:solidFill>
                          <a:effectLst/>
                        </a:rPr>
                        <a:t>Compression </a:t>
                      </a:r>
                      <a:r>
                        <a:rPr lang="en-IN" b="0" dirty="0" smtClean="0">
                          <a:solidFill>
                            <a:schemeClr val="tx1"/>
                          </a:solidFill>
                          <a:effectLst/>
                          <a:latin typeface="Arial"/>
                        </a:rPr>
                        <a:t>In</a:t>
                      </a:r>
                      <a:r>
                        <a:rPr lang="en-IN" b="1" dirty="0" smtClean="0">
                          <a:solidFill>
                            <a:schemeClr val="accent4">
                              <a:lumMod val="75000"/>
                            </a:schemeClr>
                          </a:solidFill>
                          <a:effectLst/>
                          <a:latin typeface="Arial"/>
                        </a:rPr>
                        <a:t> </a:t>
                      </a:r>
                      <a:r>
                        <a:rPr lang="en-IN" dirty="0">
                          <a:solidFill>
                            <a:srgbClr val="000000"/>
                          </a:solidFill>
                          <a:effectLst/>
                          <a:latin typeface="Arial"/>
                        </a:rPr>
                        <a:t>Pig Latin, we can load and store compressed data.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323528" y="1124744"/>
            <a:ext cx="735184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Arial" pitchFamily="34" charset="0"/>
                <a:cs typeface="Arial" pitchFamily="34" charset="0"/>
              </a:rPr>
              <a:t>The </a:t>
            </a:r>
            <a:r>
              <a:rPr kumimoji="0" lang="en-US" altLang="en-US" sz="2000" b="1" i="0" u="none" strike="noStrike" cap="none" normalizeH="0" baseline="0" dirty="0" smtClean="0">
                <a:ln>
                  <a:noFill/>
                </a:ln>
                <a:solidFill>
                  <a:srgbClr val="000000"/>
                </a:solidFill>
                <a:effectLst/>
                <a:latin typeface="Arial" pitchFamily="34" charset="0"/>
                <a:cs typeface="Arial" pitchFamily="34" charset="0"/>
              </a:rPr>
              <a:t>Load</a:t>
            </a:r>
            <a:r>
              <a:rPr kumimoji="0" lang="en-US" altLang="en-US" sz="2000" b="0" i="0" u="none" strike="noStrike" cap="none" normalizeH="0" baseline="0" dirty="0" smtClean="0">
                <a:ln>
                  <a:noFill/>
                </a:ln>
                <a:solidFill>
                  <a:srgbClr val="000000"/>
                </a:solidFill>
                <a:effectLst/>
                <a:latin typeface="Arial" pitchFamily="34" charset="0"/>
                <a:cs typeface="Arial" pitchFamily="34" charset="0"/>
              </a:rPr>
              <a:t> and </a:t>
            </a:r>
            <a:r>
              <a:rPr kumimoji="0" lang="en-US" altLang="en-US" sz="2000" b="1" i="0" u="none" strike="noStrike" cap="none" normalizeH="0" baseline="0" dirty="0" smtClean="0">
                <a:ln>
                  <a:noFill/>
                </a:ln>
                <a:solidFill>
                  <a:srgbClr val="000000"/>
                </a:solidFill>
                <a:effectLst/>
                <a:latin typeface="Arial" pitchFamily="34" charset="0"/>
                <a:cs typeface="Arial" pitchFamily="34" charset="0"/>
              </a:rPr>
              <a:t>Store</a:t>
            </a:r>
            <a:r>
              <a:rPr kumimoji="0" lang="en-US" altLang="en-US" sz="2000" b="0" i="0" u="none" strike="noStrike" cap="none" normalizeH="0" baseline="0" dirty="0" smtClean="0">
                <a:ln>
                  <a:noFill/>
                </a:ln>
                <a:solidFill>
                  <a:srgbClr val="000000"/>
                </a:solidFill>
                <a:effectLst/>
                <a:latin typeface="Arial" pitchFamily="34" charset="0"/>
                <a:cs typeface="Arial" pitchFamily="34" charset="0"/>
              </a:rPr>
              <a:t> functions in Apache Pig are used to determine how the data goes ad comes out of Pig. These functions are used with the load and store operators. Given below is the list of load and store functions available in Pig.</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284448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Bag &amp; Tuple Functions</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5612663"/>
              </p:ext>
            </p:extLst>
          </p:nvPr>
        </p:nvGraphicFramePr>
        <p:xfrm>
          <a:off x="323528" y="2788761"/>
          <a:ext cx="8424935" cy="2133600"/>
        </p:xfrm>
        <a:graphic>
          <a:graphicData uri="http://schemas.openxmlformats.org/drawingml/2006/table">
            <a:tbl>
              <a:tblPr/>
              <a:tblGrid>
                <a:gridCol w="864096"/>
                <a:gridCol w="7560839"/>
              </a:tblGrid>
              <a:tr h="0">
                <a:tc>
                  <a:txBody>
                    <a:bodyPr/>
                    <a:lstStyle/>
                    <a:p>
                      <a:pPr fontAlgn="t"/>
                      <a:r>
                        <a:rPr lang="en-IN">
                          <a:effectLst/>
                        </a:rPr>
                        <a:t>S.N.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dirty="0">
                          <a:effectLst/>
                        </a:rPr>
                        <a:t>Function &amp; 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fontAlgn="t"/>
                      <a:r>
                        <a:rPr lang="en-IN">
                          <a:effectLst/>
                        </a:rPr>
                        <a:t>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rgbClr val="00B050"/>
                          </a:solidFill>
                          <a:effectLst/>
                        </a:rPr>
                        <a:t>TOBAG()</a:t>
                      </a:r>
                      <a:r>
                        <a:rPr lang="en-IN" dirty="0">
                          <a:solidFill>
                            <a:srgbClr val="000000"/>
                          </a:solidFill>
                          <a:effectLst/>
                          <a:latin typeface="Arial"/>
                        </a:rPr>
                        <a:t>To convert two or more expressions into a bag.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rgbClr val="00B050"/>
                          </a:solidFill>
                          <a:effectLst/>
                        </a:rPr>
                        <a:t>TOP()</a:t>
                      </a:r>
                      <a:r>
                        <a:rPr lang="en-IN" dirty="0">
                          <a:solidFill>
                            <a:srgbClr val="000000"/>
                          </a:solidFill>
                          <a:effectLst/>
                          <a:latin typeface="Arial"/>
                        </a:rPr>
                        <a:t>To get the top </a:t>
                      </a:r>
                      <a:r>
                        <a:rPr lang="en-IN" b="1" dirty="0">
                          <a:solidFill>
                            <a:srgbClr val="000000"/>
                          </a:solidFill>
                          <a:effectLst/>
                          <a:latin typeface="Arial"/>
                        </a:rPr>
                        <a:t>N</a:t>
                      </a:r>
                      <a:r>
                        <a:rPr lang="en-IN" dirty="0">
                          <a:solidFill>
                            <a:srgbClr val="000000"/>
                          </a:solidFill>
                          <a:effectLst/>
                          <a:latin typeface="Arial"/>
                        </a:rPr>
                        <a:t> tuples of a relation.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rgbClr val="00B050"/>
                          </a:solidFill>
                          <a:effectLst/>
                        </a:rPr>
                        <a:t>TOTUPLE()</a:t>
                      </a:r>
                      <a:r>
                        <a:rPr lang="en-IN" dirty="0">
                          <a:solidFill>
                            <a:srgbClr val="000000"/>
                          </a:solidFill>
                          <a:effectLst/>
                          <a:latin typeface="Arial"/>
                        </a:rPr>
                        <a:t>To convert one or more expressions into a tuple.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IN">
                          <a:effectLst/>
                        </a:rPr>
                        <a:t>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u="none" strike="noStrike" dirty="0">
                          <a:solidFill>
                            <a:srgbClr val="00B050"/>
                          </a:solidFill>
                          <a:effectLst/>
                        </a:rPr>
                        <a:t>TOMAP()</a:t>
                      </a:r>
                      <a:r>
                        <a:rPr lang="en-IN" dirty="0">
                          <a:solidFill>
                            <a:srgbClr val="000000"/>
                          </a:solidFill>
                          <a:effectLst/>
                          <a:latin typeface="Arial"/>
                        </a:rPr>
                        <a:t>To convert the key-value pairs into a Map.</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683568" y="1369893"/>
            <a:ext cx="64807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pitchFamily="34" charset="0"/>
                <a:cs typeface="Arial" pitchFamily="34" charset="0"/>
              </a:rPr>
              <a:t>Given below is the list of Bag and Tuple functions.</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60432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8229600" cy="648072"/>
          </a:xfrm>
        </p:spPr>
        <p:txBody>
          <a:bodyPr>
            <a:normAutofit fontScale="90000"/>
          </a:bodyPr>
          <a:lstStyle/>
          <a:p>
            <a:r>
              <a:rPr lang="en-IN" dirty="0"/>
              <a:t>String Functions</a:t>
            </a:r>
            <a:br>
              <a:rPr lang="en-IN" dirty="0"/>
            </a:br>
            <a:endParaRPr lang="en-IN" dirty="0"/>
          </a:p>
        </p:txBody>
      </p:sp>
      <p:sp>
        <p:nvSpPr>
          <p:cNvPr id="5" name="Rectangle 2"/>
          <p:cNvSpPr>
            <a:spLocks noChangeArrowheads="1"/>
          </p:cNvSpPr>
          <p:nvPr/>
        </p:nvSpPr>
        <p:spPr bwMode="auto">
          <a:xfrm>
            <a:off x="899592" y="596734"/>
            <a:ext cx="66967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Arial" pitchFamily="34" charset="0"/>
                <a:cs typeface="Arial" pitchFamily="34" charset="0"/>
              </a:rPr>
              <a:t>We have the following String functions in Apache Pig.</a:t>
            </a:r>
            <a:endParaRPr kumimoji="0" lang="en-US" altLang="en-US" sz="20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26712419"/>
              </p:ext>
            </p:extLst>
          </p:nvPr>
        </p:nvGraphicFramePr>
        <p:xfrm>
          <a:off x="251520" y="1556792"/>
          <a:ext cx="8640960" cy="4493359"/>
        </p:xfrm>
        <a:graphic>
          <a:graphicData uri="http://schemas.openxmlformats.org/drawingml/2006/table">
            <a:tbl>
              <a:tblPr/>
              <a:tblGrid>
                <a:gridCol w="576064"/>
                <a:gridCol w="8064896"/>
              </a:tblGrid>
              <a:tr h="415046">
                <a:tc>
                  <a:txBody>
                    <a:bodyPr/>
                    <a:lstStyle/>
                    <a:p>
                      <a:pPr fontAlgn="t"/>
                      <a:r>
                        <a:rPr lang="en-IN" sz="1800" dirty="0">
                          <a:effectLst/>
                        </a:rPr>
                        <a:t>S.N.</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dirty="0">
                          <a:effectLst/>
                        </a:rPr>
                        <a:t>Functions &amp; Description</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521058">
                <a:tc>
                  <a:txBody>
                    <a:bodyPr/>
                    <a:lstStyle/>
                    <a:p>
                      <a:pPr fontAlgn="t"/>
                      <a:r>
                        <a:rPr lang="en-IN" sz="1800" dirty="0">
                          <a:effectLst/>
                        </a:rPr>
                        <a:t>1</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0" u="none" strike="noStrike" dirty="0">
                          <a:solidFill>
                            <a:srgbClr val="00B050"/>
                          </a:solidFill>
                          <a:effectLst/>
                        </a:rPr>
                        <a:t>ENDSWITH(string, </a:t>
                      </a:r>
                      <a:r>
                        <a:rPr lang="en-IN" sz="1800" b="0" u="none" strike="noStrike" dirty="0" err="1">
                          <a:solidFill>
                            <a:srgbClr val="00B050"/>
                          </a:solidFill>
                          <a:effectLst/>
                        </a:rPr>
                        <a:t>testAgainst</a:t>
                      </a:r>
                      <a:r>
                        <a:rPr lang="en-IN" sz="1800" b="0" u="none" strike="noStrike" dirty="0">
                          <a:solidFill>
                            <a:srgbClr val="00B050"/>
                          </a:solidFill>
                          <a:effectLst/>
                        </a:rPr>
                        <a:t>)</a:t>
                      </a:r>
                      <a:r>
                        <a:rPr lang="en-IN" sz="1800" b="0" dirty="0">
                          <a:solidFill>
                            <a:schemeClr val="tx1"/>
                          </a:solidFill>
                          <a:effectLst/>
                          <a:latin typeface="Arial"/>
                        </a:rPr>
                        <a:t>To</a:t>
                      </a:r>
                      <a:r>
                        <a:rPr lang="en-IN" sz="1800" b="0" dirty="0">
                          <a:solidFill>
                            <a:srgbClr val="00B050"/>
                          </a:solidFill>
                          <a:effectLst/>
                          <a:latin typeface="Arial"/>
                        </a:rPr>
                        <a:t> </a:t>
                      </a:r>
                      <a:r>
                        <a:rPr lang="en-IN" sz="1800" dirty="0">
                          <a:solidFill>
                            <a:srgbClr val="000000"/>
                          </a:solidFill>
                          <a:effectLst/>
                          <a:latin typeface="Arial"/>
                        </a:rPr>
                        <a:t>verify whether a given string ends with a particular substring.</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20034">
                <a:tc>
                  <a:txBody>
                    <a:bodyPr/>
                    <a:lstStyle/>
                    <a:p>
                      <a:pPr fontAlgn="t"/>
                      <a:r>
                        <a:rPr lang="en-IN" sz="1800">
                          <a:effectLst/>
                        </a:rPr>
                        <a:t>2</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STARTSWITH(string, substring)</a:t>
                      </a:r>
                      <a:r>
                        <a:rPr lang="en-IN" sz="1800" dirty="0">
                          <a:solidFill>
                            <a:srgbClr val="000000"/>
                          </a:solidFill>
                          <a:effectLst/>
                          <a:latin typeface="Arial"/>
                        </a:rPr>
                        <a:t>Accepts two string parameters and verifies whether the first string starts with the second.</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04056">
                <a:tc>
                  <a:txBody>
                    <a:bodyPr/>
                    <a:lstStyle/>
                    <a:p>
                      <a:pPr fontAlgn="t"/>
                      <a:r>
                        <a:rPr lang="en-IN" sz="1800">
                          <a:effectLst/>
                        </a:rPr>
                        <a:t>3</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SUBSTRING(string, </a:t>
                      </a:r>
                      <a:r>
                        <a:rPr lang="en-IN" sz="1800" b="1" u="none" strike="noStrike" dirty="0" err="1">
                          <a:solidFill>
                            <a:srgbClr val="00B050"/>
                          </a:solidFill>
                          <a:effectLst/>
                        </a:rPr>
                        <a:t>startIndex</a:t>
                      </a:r>
                      <a:r>
                        <a:rPr lang="en-IN" sz="1800" b="1" u="none" strike="noStrike" dirty="0">
                          <a:solidFill>
                            <a:srgbClr val="00B050"/>
                          </a:solidFill>
                          <a:effectLst/>
                        </a:rPr>
                        <a:t>, </a:t>
                      </a:r>
                      <a:r>
                        <a:rPr lang="en-IN" sz="1800" b="1" u="none" strike="noStrike" dirty="0" err="1">
                          <a:solidFill>
                            <a:srgbClr val="00B050"/>
                          </a:solidFill>
                          <a:effectLst/>
                        </a:rPr>
                        <a:t>stopIndex</a:t>
                      </a:r>
                      <a:r>
                        <a:rPr lang="en-IN" sz="1800" b="1" u="none" strike="noStrike" dirty="0">
                          <a:solidFill>
                            <a:srgbClr val="00B050"/>
                          </a:solidFill>
                          <a:effectLst/>
                        </a:rPr>
                        <a:t>)</a:t>
                      </a:r>
                      <a:r>
                        <a:rPr lang="en-IN" sz="1800" dirty="0">
                          <a:solidFill>
                            <a:srgbClr val="000000"/>
                          </a:solidFill>
                          <a:effectLst/>
                          <a:latin typeface="Arial"/>
                        </a:rPr>
                        <a:t>Returns a substring from a given string.</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08074">
                <a:tc>
                  <a:txBody>
                    <a:bodyPr/>
                    <a:lstStyle/>
                    <a:p>
                      <a:pPr fontAlgn="t"/>
                      <a:r>
                        <a:rPr lang="en-IN" sz="1800">
                          <a:effectLst/>
                        </a:rPr>
                        <a:t>4</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EqualsIgnoreCase(string1, string2)</a:t>
                      </a:r>
                      <a:r>
                        <a:rPr lang="en-IN" sz="1800" dirty="0">
                          <a:solidFill>
                            <a:srgbClr val="000000"/>
                          </a:solidFill>
                          <a:effectLst/>
                          <a:latin typeface="Arial"/>
                        </a:rPr>
                        <a:t>To compare two stings ignoring the case.</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761688">
                <a:tc>
                  <a:txBody>
                    <a:bodyPr/>
                    <a:lstStyle/>
                    <a:p>
                      <a:pPr fontAlgn="t"/>
                      <a:r>
                        <a:rPr lang="en-IN" sz="1800">
                          <a:effectLst/>
                        </a:rPr>
                        <a:t>5</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INDEXOF(string, ‘character’, </a:t>
                      </a:r>
                      <a:r>
                        <a:rPr lang="en-IN" sz="1800" b="1" u="none" strike="noStrike" dirty="0" err="1">
                          <a:solidFill>
                            <a:srgbClr val="00B050"/>
                          </a:solidFill>
                          <a:effectLst/>
                        </a:rPr>
                        <a:t>startIndex</a:t>
                      </a:r>
                      <a:r>
                        <a:rPr lang="en-IN" sz="1800" b="1" u="none" strike="noStrike" dirty="0">
                          <a:solidFill>
                            <a:srgbClr val="00B050"/>
                          </a:solidFill>
                          <a:effectLst/>
                        </a:rPr>
                        <a:t>)</a:t>
                      </a:r>
                      <a:r>
                        <a:rPr lang="en-IN" sz="1800" dirty="0">
                          <a:solidFill>
                            <a:srgbClr val="000000"/>
                          </a:solidFill>
                          <a:effectLst/>
                          <a:latin typeface="Arial"/>
                        </a:rPr>
                        <a:t>Returns the first occurrence of a character in a string, searching forward from a start index.</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91711">
                <a:tc>
                  <a:txBody>
                    <a:bodyPr/>
                    <a:lstStyle/>
                    <a:p>
                      <a:pPr fontAlgn="t"/>
                      <a:r>
                        <a:rPr lang="en-IN" sz="1800">
                          <a:effectLst/>
                        </a:rPr>
                        <a:t>6</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LAST_INDEX_OF(expression)</a:t>
                      </a:r>
                      <a:r>
                        <a:rPr lang="en-IN" sz="1800" dirty="0">
                          <a:solidFill>
                            <a:srgbClr val="000000"/>
                          </a:solidFill>
                          <a:effectLst/>
                          <a:latin typeface="Arial"/>
                        </a:rPr>
                        <a:t>Returns the index of the last occurrence of a character in a string, searching backward from a start index.</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96730">
                <a:tc>
                  <a:txBody>
                    <a:bodyPr/>
                    <a:lstStyle/>
                    <a:p>
                      <a:pPr fontAlgn="t"/>
                      <a:r>
                        <a:rPr lang="en-IN" sz="1800">
                          <a:effectLst/>
                        </a:rPr>
                        <a:t>7</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LCFIRST(expression)</a:t>
                      </a:r>
                      <a:r>
                        <a:rPr lang="en-IN" sz="1800" dirty="0">
                          <a:solidFill>
                            <a:srgbClr val="000000"/>
                          </a:solidFill>
                          <a:effectLst/>
                          <a:latin typeface="Arial"/>
                        </a:rPr>
                        <a:t>Converts the first character in a string to lower case.</a:t>
                      </a:r>
                    </a:p>
                  </a:txBody>
                  <a:tcPr marL="25699" marR="25699" marT="25699" marB="256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3043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83741672"/>
              </p:ext>
            </p:extLst>
          </p:nvPr>
        </p:nvGraphicFramePr>
        <p:xfrm>
          <a:off x="251520" y="980728"/>
          <a:ext cx="8496944" cy="5226192"/>
        </p:xfrm>
        <a:graphic>
          <a:graphicData uri="http://schemas.openxmlformats.org/drawingml/2006/table">
            <a:tbl>
              <a:tblPr/>
              <a:tblGrid>
                <a:gridCol w="504056"/>
                <a:gridCol w="7992888"/>
              </a:tblGrid>
              <a:tr h="360037">
                <a:tc>
                  <a:txBody>
                    <a:bodyPr/>
                    <a:lstStyle/>
                    <a:p>
                      <a:pPr fontAlgn="t"/>
                      <a:r>
                        <a:rPr lang="en-IN" sz="1800" dirty="0">
                          <a:effectLst/>
                        </a:rPr>
                        <a:t>8</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UCFIRST(expression)</a:t>
                      </a:r>
                      <a:r>
                        <a:rPr lang="en-IN" sz="1800" dirty="0">
                          <a:solidFill>
                            <a:srgbClr val="000000"/>
                          </a:solidFill>
                          <a:effectLst/>
                          <a:latin typeface="Arial"/>
                        </a:rPr>
                        <a:t>Returns a string with the first character converted to upper case.</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9</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UPPER(expression)</a:t>
                      </a:r>
                      <a:r>
                        <a:rPr lang="en-IN" sz="1800" dirty="0">
                          <a:solidFill>
                            <a:srgbClr val="000000"/>
                          </a:solidFill>
                          <a:effectLst/>
                          <a:latin typeface="Arial"/>
                        </a:rPr>
                        <a:t>UPPER(expression) Returns a string converted to upper case.</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5">
                <a:tc>
                  <a:txBody>
                    <a:bodyPr/>
                    <a:lstStyle/>
                    <a:p>
                      <a:pPr fontAlgn="t"/>
                      <a:r>
                        <a:rPr lang="en-IN" sz="1800">
                          <a:effectLst/>
                        </a:rPr>
                        <a:t>10</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LOWER(expression)</a:t>
                      </a:r>
                      <a:r>
                        <a:rPr lang="en-IN" sz="1800" dirty="0">
                          <a:solidFill>
                            <a:srgbClr val="000000"/>
                          </a:solidFill>
                          <a:effectLst/>
                          <a:latin typeface="Arial"/>
                        </a:rPr>
                        <a:t>Converts all characters in a string to lower case.</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2048">
                <a:tc>
                  <a:txBody>
                    <a:bodyPr/>
                    <a:lstStyle/>
                    <a:p>
                      <a:pPr fontAlgn="t"/>
                      <a:r>
                        <a:rPr lang="en-IN" sz="1800">
                          <a:effectLst/>
                        </a:rPr>
                        <a:t>11</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REPLACE(string, ‘</a:t>
                      </a:r>
                      <a:r>
                        <a:rPr lang="en-IN" sz="1800" b="1" u="none" strike="noStrike" dirty="0" err="1">
                          <a:solidFill>
                            <a:srgbClr val="00B050"/>
                          </a:solidFill>
                          <a:effectLst/>
                        </a:rPr>
                        <a:t>oldChar</a:t>
                      </a:r>
                      <a:r>
                        <a:rPr lang="en-IN" sz="1800" b="1" u="none" strike="noStrike" dirty="0">
                          <a:solidFill>
                            <a:srgbClr val="00B050"/>
                          </a:solidFill>
                          <a:effectLst/>
                        </a:rPr>
                        <a:t>’, ‘</a:t>
                      </a:r>
                      <a:r>
                        <a:rPr lang="en-IN" sz="1800" b="1" u="none" strike="noStrike" dirty="0" err="1">
                          <a:solidFill>
                            <a:srgbClr val="00B050"/>
                          </a:solidFill>
                          <a:effectLst/>
                        </a:rPr>
                        <a:t>newChar</a:t>
                      </a:r>
                      <a:r>
                        <a:rPr lang="en-IN" sz="1800" b="1" u="none" strike="noStrike" dirty="0">
                          <a:solidFill>
                            <a:srgbClr val="00B050"/>
                          </a:solidFill>
                          <a:effectLst/>
                        </a:rPr>
                        <a:t>’);</a:t>
                      </a:r>
                      <a:r>
                        <a:rPr lang="en-IN" sz="1800" dirty="0">
                          <a:solidFill>
                            <a:srgbClr val="000000"/>
                          </a:solidFill>
                          <a:effectLst/>
                          <a:latin typeface="Arial"/>
                        </a:rPr>
                        <a:t>To replace existing characters in a string with new characters.</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12</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STRSPLIT(string, regex, limit)</a:t>
                      </a:r>
                      <a:r>
                        <a:rPr lang="en-IN" sz="1800" b="0" dirty="0">
                          <a:solidFill>
                            <a:schemeClr val="tx1"/>
                          </a:solidFill>
                          <a:effectLst/>
                          <a:latin typeface="Arial"/>
                        </a:rPr>
                        <a:t>To</a:t>
                      </a:r>
                      <a:r>
                        <a:rPr lang="en-IN" sz="1800" b="1" dirty="0">
                          <a:solidFill>
                            <a:srgbClr val="00B050"/>
                          </a:solidFill>
                          <a:effectLst/>
                          <a:latin typeface="Arial"/>
                        </a:rPr>
                        <a:t> </a:t>
                      </a:r>
                      <a:r>
                        <a:rPr lang="en-IN" sz="1800" dirty="0">
                          <a:solidFill>
                            <a:srgbClr val="000000"/>
                          </a:solidFill>
                          <a:effectLst/>
                          <a:latin typeface="Arial"/>
                        </a:rPr>
                        <a:t>split a string around matches of a given regular expression.</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13</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STRSPLITTOBAG(string, regex, limit)</a:t>
                      </a:r>
                      <a:r>
                        <a:rPr lang="en-IN" sz="1800" dirty="0">
                          <a:solidFill>
                            <a:srgbClr val="000000"/>
                          </a:solidFill>
                          <a:effectLst/>
                          <a:latin typeface="Arial"/>
                        </a:rPr>
                        <a:t>Similar to the </a:t>
                      </a:r>
                      <a:r>
                        <a:rPr lang="en-IN" sz="1800" b="1" dirty="0">
                          <a:solidFill>
                            <a:srgbClr val="000000"/>
                          </a:solidFill>
                          <a:effectLst/>
                          <a:latin typeface="Arial"/>
                        </a:rPr>
                        <a:t>STRSPLIT()</a:t>
                      </a:r>
                      <a:r>
                        <a:rPr lang="en-IN" sz="1800" dirty="0">
                          <a:solidFill>
                            <a:srgbClr val="000000"/>
                          </a:solidFill>
                          <a:effectLst/>
                          <a:latin typeface="Arial"/>
                        </a:rPr>
                        <a:t> function, it splits the string by given delimiter and returns the result in a bag.</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14</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TRIM(expression)</a:t>
                      </a:r>
                      <a:r>
                        <a:rPr lang="en-IN" sz="1800" dirty="0">
                          <a:solidFill>
                            <a:srgbClr val="000000"/>
                          </a:solidFill>
                          <a:effectLst/>
                          <a:latin typeface="Arial"/>
                        </a:rPr>
                        <a:t>Returns a copy of a string with leading and trailing whitespaces removed.</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15</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LTRIM(expression)</a:t>
                      </a:r>
                      <a:r>
                        <a:rPr lang="en-IN" sz="1800" dirty="0">
                          <a:solidFill>
                            <a:srgbClr val="000000"/>
                          </a:solidFill>
                          <a:effectLst/>
                          <a:latin typeface="Arial"/>
                        </a:rPr>
                        <a:t>Returns a copy of a string with leading whitespaces removed.</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13450">
                <a:tc>
                  <a:txBody>
                    <a:bodyPr/>
                    <a:lstStyle/>
                    <a:p>
                      <a:pPr fontAlgn="t"/>
                      <a:r>
                        <a:rPr lang="en-IN" sz="1800" dirty="0">
                          <a:effectLst/>
                        </a:rPr>
                        <a:t>16</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RTRIM(expression)</a:t>
                      </a:r>
                      <a:r>
                        <a:rPr lang="en-IN" sz="1800" dirty="0">
                          <a:solidFill>
                            <a:srgbClr val="000000"/>
                          </a:solidFill>
                          <a:effectLst/>
                          <a:latin typeface="Arial"/>
                        </a:rPr>
                        <a:t>Returns a copy of a string with trailing whitespaces removed.</a:t>
                      </a:r>
                    </a:p>
                  </a:txBody>
                  <a:tcPr marL="31264" marR="31264" marT="31264" marB="3126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951350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Date-time Functions</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5183858"/>
              </p:ext>
            </p:extLst>
          </p:nvPr>
        </p:nvGraphicFramePr>
        <p:xfrm>
          <a:off x="179512" y="1451500"/>
          <a:ext cx="8964488" cy="4448582"/>
        </p:xfrm>
        <a:graphic>
          <a:graphicData uri="http://schemas.openxmlformats.org/drawingml/2006/table">
            <a:tbl>
              <a:tblPr/>
              <a:tblGrid>
                <a:gridCol w="514356"/>
                <a:gridCol w="8450132"/>
              </a:tblGrid>
              <a:tr h="154791">
                <a:tc>
                  <a:txBody>
                    <a:bodyPr/>
                    <a:lstStyle/>
                    <a:p>
                      <a:pPr fontAlgn="t"/>
                      <a:r>
                        <a:rPr lang="en-IN" sz="1800" dirty="0">
                          <a:effectLst/>
                        </a:rPr>
                        <a:t>S.N.</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dirty="0">
                          <a:effectLst/>
                        </a:rPr>
                        <a:t>Functions &amp; Description</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297331">
                <a:tc>
                  <a:txBody>
                    <a:bodyPr/>
                    <a:lstStyle/>
                    <a:p>
                      <a:pPr fontAlgn="t"/>
                      <a:r>
                        <a:rPr lang="en-IN" sz="1800" dirty="0">
                          <a:effectLst/>
                        </a:rPr>
                        <a:t>1</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ToDate(milliseconds</a:t>
                      </a:r>
                      <a:r>
                        <a:rPr lang="en-IN" sz="1800" b="1" u="none" strike="noStrike" dirty="0" smtClean="0">
                          <a:solidFill>
                            <a:srgbClr val="00B050"/>
                          </a:solidFill>
                          <a:effectLst/>
                        </a:rPr>
                        <a:t>) </a:t>
                      </a:r>
                      <a:r>
                        <a:rPr lang="en-IN" sz="1800" dirty="0" smtClean="0">
                          <a:solidFill>
                            <a:srgbClr val="000000"/>
                          </a:solidFill>
                          <a:effectLst/>
                          <a:latin typeface="Arial"/>
                        </a:rPr>
                        <a:t>This </a:t>
                      </a:r>
                      <a:r>
                        <a:rPr lang="en-IN" sz="1800" dirty="0">
                          <a:solidFill>
                            <a:srgbClr val="000000"/>
                          </a:solidFill>
                          <a:effectLst/>
                          <a:latin typeface="Arial"/>
                        </a:rPr>
                        <a:t>function returns a date-time object according to the given parameters. The other alternative for this function are ToDate(</a:t>
                      </a:r>
                      <a:r>
                        <a:rPr lang="en-IN" sz="1800" dirty="0" err="1">
                          <a:solidFill>
                            <a:srgbClr val="000000"/>
                          </a:solidFill>
                          <a:effectLst/>
                          <a:latin typeface="Arial"/>
                        </a:rPr>
                        <a:t>iosstring</a:t>
                      </a:r>
                      <a:r>
                        <a:rPr lang="en-IN" sz="1800" dirty="0">
                          <a:solidFill>
                            <a:srgbClr val="000000"/>
                          </a:solidFill>
                          <a:effectLst/>
                          <a:latin typeface="Arial"/>
                        </a:rPr>
                        <a:t>), ToDate(</a:t>
                      </a:r>
                      <a:r>
                        <a:rPr lang="en-IN" sz="1800" dirty="0" err="1">
                          <a:solidFill>
                            <a:srgbClr val="000000"/>
                          </a:solidFill>
                          <a:effectLst/>
                          <a:latin typeface="Arial"/>
                        </a:rPr>
                        <a:t>userstring</a:t>
                      </a:r>
                      <a:r>
                        <a:rPr lang="en-IN" sz="1800" dirty="0">
                          <a:solidFill>
                            <a:srgbClr val="000000"/>
                          </a:solidFill>
                          <a:effectLst/>
                          <a:latin typeface="Arial"/>
                        </a:rPr>
                        <a:t>, format), ToDate(</a:t>
                      </a:r>
                      <a:r>
                        <a:rPr lang="en-IN" sz="1800" dirty="0" err="1">
                          <a:solidFill>
                            <a:srgbClr val="000000"/>
                          </a:solidFill>
                          <a:effectLst/>
                          <a:latin typeface="Arial"/>
                        </a:rPr>
                        <a:t>userstring</a:t>
                      </a:r>
                      <a:r>
                        <a:rPr lang="en-IN" sz="1800" dirty="0">
                          <a:solidFill>
                            <a:srgbClr val="000000"/>
                          </a:solidFill>
                          <a:effectLst/>
                          <a:latin typeface="Arial"/>
                        </a:rPr>
                        <a:t>, format, </a:t>
                      </a:r>
                      <a:r>
                        <a:rPr lang="en-IN" sz="1800" dirty="0" err="1">
                          <a:solidFill>
                            <a:srgbClr val="000000"/>
                          </a:solidFill>
                          <a:effectLst/>
                          <a:latin typeface="Arial"/>
                        </a:rPr>
                        <a:t>timezone</a:t>
                      </a:r>
                      <a:r>
                        <a:rPr lang="en-IN" sz="1800" dirty="0">
                          <a:solidFill>
                            <a:srgbClr val="000000"/>
                          </a:solidFill>
                          <a:effectLst/>
                          <a:latin typeface="Arial"/>
                        </a:rPr>
                        <a: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2</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CurrentTime</a:t>
                      </a:r>
                      <a:r>
                        <a:rPr lang="en-IN" sz="1800" b="1" u="none" strike="noStrike" dirty="0" smtClean="0">
                          <a:solidFill>
                            <a:srgbClr val="00B050"/>
                          </a:solidFill>
                          <a:effectLst/>
                        </a:rPr>
                        <a:t>() </a:t>
                      </a:r>
                      <a:r>
                        <a:rPr lang="en-IN" sz="1800" dirty="0" smtClean="0">
                          <a:solidFill>
                            <a:srgbClr val="000000"/>
                          </a:solidFill>
                          <a:effectLst/>
                          <a:latin typeface="Arial"/>
                        </a:rPr>
                        <a:t>returns </a:t>
                      </a:r>
                      <a:r>
                        <a:rPr lang="en-IN" sz="1800" dirty="0">
                          <a:solidFill>
                            <a:srgbClr val="000000"/>
                          </a:solidFill>
                          <a:effectLst/>
                          <a:latin typeface="Arial"/>
                        </a:rPr>
                        <a:t>the date-time object of the current time.</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3</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GetDay(</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day of a month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4</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GetHour(</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hour of a day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5</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GetMilliSecond(</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millisecond of a second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44016">
                <a:tc>
                  <a:txBody>
                    <a:bodyPr/>
                    <a:lstStyle/>
                    <a:p>
                      <a:pPr fontAlgn="t"/>
                      <a:r>
                        <a:rPr lang="en-IN" sz="1800">
                          <a:effectLst/>
                        </a:rPr>
                        <a:t>6</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GetMinute(</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minute of an hour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98078">
                <a:tc>
                  <a:txBody>
                    <a:bodyPr/>
                    <a:lstStyle/>
                    <a:p>
                      <a:pPr fontAlgn="t"/>
                      <a:r>
                        <a:rPr lang="en-IN" sz="1800">
                          <a:effectLst/>
                        </a:rPr>
                        <a:t>7</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GetMonth(</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month of a year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8</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GetSecond(</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second of a minute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9</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GetWeek(</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week of a year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44016">
                <a:tc>
                  <a:txBody>
                    <a:bodyPr/>
                    <a:lstStyle/>
                    <a:p>
                      <a:pPr fontAlgn="t"/>
                      <a:r>
                        <a:rPr lang="en-IN" sz="1800">
                          <a:effectLst/>
                        </a:rPr>
                        <a:t>10</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GetWeekYear(</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week year from the date-time object.</a:t>
                      </a:r>
                    </a:p>
                  </a:txBody>
                  <a:tcPr marL="27641" marR="27641" marT="27641" marB="2764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323528" y="1142836"/>
            <a:ext cx="58326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itchFamily="34" charset="0"/>
                <a:cs typeface="Arial" pitchFamily="34" charset="0"/>
              </a:rPr>
              <a:t>Apache Pig provides the following Date and Time functions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16230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08713112"/>
              </p:ext>
            </p:extLst>
          </p:nvPr>
        </p:nvGraphicFramePr>
        <p:xfrm>
          <a:off x="179512" y="476672"/>
          <a:ext cx="8856984" cy="6285552"/>
        </p:xfrm>
        <a:graphic>
          <a:graphicData uri="http://schemas.openxmlformats.org/drawingml/2006/table">
            <a:tbl>
              <a:tblPr/>
              <a:tblGrid>
                <a:gridCol w="432048"/>
                <a:gridCol w="8424936"/>
              </a:tblGrid>
              <a:tr h="198206">
                <a:tc>
                  <a:txBody>
                    <a:bodyPr/>
                    <a:lstStyle/>
                    <a:p>
                      <a:pPr fontAlgn="t"/>
                      <a:r>
                        <a:rPr lang="en-IN" sz="1800" dirty="0">
                          <a:effectLst/>
                        </a:rPr>
                        <a:t>11</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GetYear(</a:t>
                      </a:r>
                      <a:r>
                        <a:rPr lang="en-IN" sz="1800" b="1" u="none" strike="noStrike" dirty="0" err="1">
                          <a:solidFill>
                            <a:srgbClr val="00B050"/>
                          </a:solidFill>
                          <a:effectLst/>
                        </a:rPr>
                        <a:t>datetime</a:t>
                      </a:r>
                      <a:r>
                        <a:rPr lang="en-IN" sz="1800" b="1" u="none" strike="noStrike" dirty="0">
                          <a:solidFill>
                            <a:srgbClr val="00B050"/>
                          </a:solidFill>
                          <a:effectLst/>
                        </a:rPr>
                        <a:t>)</a:t>
                      </a:r>
                      <a:r>
                        <a:rPr lang="en-IN" sz="1800" dirty="0">
                          <a:solidFill>
                            <a:srgbClr val="000000"/>
                          </a:solidFill>
                          <a:effectLst/>
                          <a:latin typeface="Arial"/>
                        </a:rPr>
                        <a:t>Returns the year from the date-time object.</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dirty="0">
                          <a:effectLst/>
                        </a:rPr>
                        <a:t>12</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AddDuration(</a:t>
                      </a:r>
                      <a:r>
                        <a:rPr lang="en-IN" sz="1800" b="1" u="none" strike="noStrike" dirty="0" err="1">
                          <a:solidFill>
                            <a:srgbClr val="00B050"/>
                          </a:solidFill>
                          <a:effectLst/>
                        </a:rPr>
                        <a:t>datetime</a:t>
                      </a:r>
                      <a:r>
                        <a:rPr lang="en-IN" sz="1800" b="1" u="none" strike="noStrike" dirty="0">
                          <a:solidFill>
                            <a:srgbClr val="00B050"/>
                          </a:solidFill>
                          <a:effectLst/>
                        </a:rPr>
                        <a:t>, duration)</a:t>
                      </a:r>
                      <a:r>
                        <a:rPr lang="en-IN" sz="1800" dirty="0">
                          <a:solidFill>
                            <a:srgbClr val="000000"/>
                          </a:solidFill>
                          <a:effectLst/>
                          <a:latin typeface="Arial"/>
                        </a:rPr>
                        <a:t>Returns the result of a date-time object along with the duration object.</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13</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SubtractDuration(</a:t>
                      </a:r>
                      <a:r>
                        <a:rPr lang="en-IN" sz="1800" b="1" u="none" strike="noStrike" dirty="0" err="1">
                          <a:solidFill>
                            <a:srgbClr val="00B050"/>
                          </a:solidFill>
                          <a:effectLst/>
                        </a:rPr>
                        <a:t>datetime</a:t>
                      </a:r>
                      <a:r>
                        <a:rPr lang="en-IN" sz="1800" b="1" u="none" strike="noStrike" dirty="0">
                          <a:solidFill>
                            <a:srgbClr val="00B050"/>
                          </a:solidFill>
                          <a:effectLst/>
                        </a:rPr>
                        <a:t>, duration)</a:t>
                      </a:r>
                      <a:r>
                        <a:rPr lang="en-IN" sz="1800" dirty="0">
                          <a:solidFill>
                            <a:srgbClr val="000000"/>
                          </a:solidFill>
                          <a:effectLst/>
                          <a:latin typeface="Arial"/>
                        </a:rPr>
                        <a:t>Subtracts the Duration object from the Date-Time object and returns the result.</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14</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DaysBetween(datetime1, datetime2)</a:t>
                      </a:r>
                      <a:r>
                        <a:rPr lang="en-IN" sz="1800" dirty="0">
                          <a:solidFill>
                            <a:srgbClr val="000000"/>
                          </a:solidFill>
                          <a:effectLst/>
                          <a:latin typeface="Arial"/>
                        </a:rPr>
                        <a:t>Returns the number of days between the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15</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HoursBetween(datetime1, datetime2)</a:t>
                      </a:r>
                      <a:r>
                        <a:rPr lang="en-IN" sz="1800" dirty="0">
                          <a:solidFill>
                            <a:srgbClr val="000000"/>
                          </a:solidFill>
                          <a:effectLst/>
                          <a:latin typeface="Arial"/>
                        </a:rPr>
                        <a:t>Returns the number of hours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dirty="0">
                          <a:effectLst/>
                        </a:rPr>
                        <a:t>16</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MilliSecondsBetween(datetime1, datetime2)</a:t>
                      </a:r>
                      <a:r>
                        <a:rPr lang="en-IN" sz="1800" dirty="0">
                          <a:solidFill>
                            <a:srgbClr val="000000"/>
                          </a:solidFill>
                          <a:effectLst/>
                          <a:latin typeface="Arial"/>
                        </a:rPr>
                        <a:t>Returns the number of milliseconds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84640">
                <a:tc>
                  <a:txBody>
                    <a:bodyPr/>
                    <a:lstStyle/>
                    <a:p>
                      <a:pPr fontAlgn="t"/>
                      <a:r>
                        <a:rPr lang="en-IN" sz="1800">
                          <a:effectLst/>
                        </a:rPr>
                        <a:t>17</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err="1">
                          <a:solidFill>
                            <a:srgbClr val="00B050"/>
                          </a:solidFill>
                          <a:effectLst/>
                        </a:rPr>
                        <a:t>MinutesBetween</a:t>
                      </a:r>
                      <a:r>
                        <a:rPr lang="en-IN" sz="1800" b="1" u="none" strike="noStrike" dirty="0">
                          <a:solidFill>
                            <a:srgbClr val="00B050"/>
                          </a:solidFill>
                          <a:effectLst/>
                        </a:rPr>
                        <a:t>(datetime1, datetime2)</a:t>
                      </a:r>
                      <a:r>
                        <a:rPr lang="en-IN" sz="1800" dirty="0">
                          <a:solidFill>
                            <a:srgbClr val="000000"/>
                          </a:solidFill>
                          <a:effectLst/>
                          <a:latin typeface="Arial"/>
                        </a:rPr>
                        <a:t>Returns the number of minutes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44016">
                <a:tc>
                  <a:txBody>
                    <a:bodyPr/>
                    <a:lstStyle/>
                    <a:p>
                      <a:pPr fontAlgn="t"/>
                      <a:r>
                        <a:rPr lang="en-IN" sz="1800">
                          <a:effectLst/>
                        </a:rPr>
                        <a:t>18</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MonthsBetween(datetime1, datetime2)</a:t>
                      </a:r>
                      <a:r>
                        <a:rPr lang="en-IN" sz="1800" dirty="0">
                          <a:solidFill>
                            <a:srgbClr val="000000"/>
                          </a:solidFill>
                          <a:effectLst/>
                          <a:latin typeface="Arial"/>
                        </a:rPr>
                        <a:t>Returns the number of months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19</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SecondsBetween(datetime1, datetime2)</a:t>
                      </a:r>
                      <a:r>
                        <a:rPr lang="en-IN" sz="1800" dirty="0">
                          <a:solidFill>
                            <a:srgbClr val="000000"/>
                          </a:solidFill>
                          <a:effectLst/>
                          <a:latin typeface="Arial"/>
                        </a:rPr>
                        <a:t>Returns the number of seconds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95784">
                <a:tc>
                  <a:txBody>
                    <a:bodyPr/>
                    <a:lstStyle/>
                    <a:p>
                      <a:pPr fontAlgn="t"/>
                      <a:r>
                        <a:rPr lang="en-IN" sz="1800">
                          <a:effectLst/>
                        </a:rPr>
                        <a:t>20</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WeeksBetween(datetime1, datetime2)</a:t>
                      </a:r>
                      <a:r>
                        <a:rPr lang="en-IN" sz="1800" dirty="0">
                          <a:solidFill>
                            <a:srgbClr val="000000"/>
                          </a:solidFill>
                          <a:effectLst/>
                          <a:latin typeface="Arial"/>
                        </a:rPr>
                        <a:t>Returns the number of weeks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21</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YearsBetween(datetime1, datetime2)</a:t>
                      </a:r>
                      <a:r>
                        <a:rPr lang="en-IN" sz="1800" dirty="0">
                          <a:solidFill>
                            <a:srgbClr val="000000"/>
                          </a:solidFill>
                          <a:effectLst/>
                          <a:latin typeface="Arial"/>
                        </a:rPr>
                        <a:t>Returns the number of years between two date-time objects.</a:t>
                      </a:r>
                    </a:p>
                  </a:txBody>
                  <a:tcPr marL="23856" marR="23856" marT="23856" marB="2385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023083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33567"/>
            <a:ext cx="8229600" cy="1143000"/>
          </a:xfrm>
        </p:spPr>
        <p:txBody>
          <a:bodyPr>
            <a:normAutofit fontScale="90000"/>
          </a:bodyPr>
          <a:lstStyle/>
          <a:p>
            <a:r>
              <a:rPr lang="en-IN" dirty="0"/>
              <a:t>Math Functions</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2660320"/>
              </p:ext>
            </p:extLst>
          </p:nvPr>
        </p:nvGraphicFramePr>
        <p:xfrm>
          <a:off x="179512" y="1052736"/>
          <a:ext cx="8784976" cy="5289238"/>
        </p:xfrm>
        <a:graphic>
          <a:graphicData uri="http://schemas.openxmlformats.org/drawingml/2006/table">
            <a:tbl>
              <a:tblPr/>
              <a:tblGrid>
                <a:gridCol w="549064"/>
                <a:gridCol w="8235912"/>
              </a:tblGrid>
              <a:tr h="566478">
                <a:tc>
                  <a:txBody>
                    <a:bodyPr/>
                    <a:lstStyle/>
                    <a:p>
                      <a:pPr fontAlgn="t"/>
                      <a:r>
                        <a:rPr lang="en-IN" sz="1800" dirty="0">
                          <a:effectLst/>
                        </a:rPr>
                        <a:t>S.N.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a:effectLst/>
                        </a:rPr>
                        <a:t>Functions &amp; Description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243488">
                <a:tc>
                  <a:txBody>
                    <a:bodyPr/>
                    <a:lstStyle/>
                    <a:p>
                      <a:pPr fontAlgn="t"/>
                      <a:r>
                        <a:rPr lang="en-IN" sz="1800">
                          <a:effectLst/>
                        </a:rPr>
                        <a:t>1</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ABS(expression)</a:t>
                      </a:r>
                      <a:r>
                        <a:rPr lang="en-IN" sz="1800" dirty="0">
                          <a:solidFill>
                            <a:srgbClr val="000000"/>
                          </a:solidFill>
                          <a:effectLst/>
                          <a:latin typeface="Arial"/>
                        </a:rPr>
                        <a:t>To get the absolute value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2</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ACOS(expression)</a:t>
                      </a:r>
                      <a:r>
                        <a:rPr lang="en-IN" sz="1800" dirty="0">
                          <a:solidFill>
                            <a:srgbClr val="000000"/>
                          </a:solidFill>
                          <a:effectLst/>
                          <a:latin typeface="Arial"/>
                        </a:rPr>
                        <a:t>To get the arc cosine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44016">
                <a:tc>
                  <a:txBody>
                    <a:bodyPr/>
                    <a:lstStyle/>
                    <a:p>
                      <a:pPr fontAlgn="t"/>
                      <a:r>
                        <a:rPr lang="en-IN" sz="1800">
                          <a:effectLst/>
                        </a:rPr>
                        <a:t>3</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ASIN(expression)</a:t>
                      </a:r>
                      <a:r>
                        <a:rPr lang="en-IN" sz="1800" dirty="0">
                          <a:solidFill>
                            <a:srgbClr val="000000"/>
                          </a:solidFill>
                          <a:effectLst/>
                          <a:latin typeface="Arial"/>
                        </a:rPr>
                        <a:t>To get the arc sine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4572">
                <a:tc>
                  <a:txBody>
                    <a:bodyPr/>
                    <a:lstStyle/>
                    <a:p>
                      <a:pPr fontAlgn="t"/>
                      <a:r>
                        <a:rPr lang="en-IN" sz="1800">
                          <a:effectLst/>
                        </a:rPr>
                        <a:t>4</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ATAN(expression)</a:t>
                      </a:r>
                      <a:r>
                        <a:rPr lang="en-IN" sz="1800" dirty="0">
                          <a:solidFill>
                            <a:srgbClr val="000000"/>
                          </a:solidFill>
                          <a:effectLst/>
                          <a:latin typeface="Arial"/>
                        </a:rPr>
                        <a:t>This function is used to get the arc tangent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5</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CBRT(expression)</a:t>
                      </a:r>
                      <a:r>
                        <a:rPr lang="en-IN" sz="1800" dirty="0">
                          <a:solidFill>
                            <a:srgbClr val="000000"/>
                          </a:solidFill>
                          <a:effectLst/>
                          <a:latin typeface="Arial"/>
                        </a:rPr>
                        <a:t>This function is used to get the cube root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6</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CEIL(expression)</a:t>
                      </a:r>
                      <a:r>
                        <a:rPr lang="en-IN" sz="1800" dirty="0">
                          <a:solidFill>
                            <a:srgbClr val="000000"/>
                          </a:solidFill>
                          <a:effectLst/>
                          <a:latin typeface="Arial"/>
                        </a:rPr>
                        <a:t>This function is used to get the value of an expression rounded up to the nearest integer.</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7</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COS(expression)</a:t>
                      </a:r>
                      <a:r>
                        <a:rPr lang="en-IN" sz="1800" dirty="0">
                          <a:solidFill>
                            <a:srgbClr val="000000"/>
                          </a:solidFill>
                          <a:effectLst/>
                          <a:latin typeface="Arial"/>
                        </a:rPr>
                        <a:t>This function is used to get the trigonometric cosine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8</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COSH(expression)</a:t>
                      </a:r>
                      <a:r>
                        <a:rPr lang="en-IN" sz="1800" dirty="0">
                          <a:solidFill>
                            <a:srgbClr val="000000"/>
                          </a:solidFill>
                          <a:effectLst/>
                          <a:latin typeface="Arial"/>
                        </a:rPr>
                        <a:t>This function is used to get the hyperbolic cosine of an expression.</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9</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EXP(expression)</a:t>
                      </a:r>
                      <a:r>
                        <a:rPr lang="en-IN" sz="1800" dirty="0">
                          <a:solidFill>
                            <a:srgbClr val="000000"/>
                          </a:solidFill>
                          <a:effectLst/>
                          <a:latin typeface="Arial"/>
                        </a:rPr>
                        <a:t>This function is used to get the Euler’s number e raised to the power of x.</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10</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FLOOR(expression)</a:t>
                      </a:r>
                      <a:r>
                        <a:rPr lang="en-IN" sz="1800" dirty="0">
                          <a:solidFill>
                            <a:srgbClr val="000000"/>
                          </a:solidFill>
                          <a:effectLst/>
                          <a:latin typeface="Arial"/>
                        </a:rPr>
                        <a:t>To get the value of an expression rounded down to the nearest integer.</a:t>
                      </a:r>
                    </a:p>
                  </a:txBody>
                  <a:tcPr marL="30398" marR="30398" marT="30398" marB="3039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969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Features of Pig Hadoop</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There </a:t>
            </a:r>
            <a:r>
              <a:rPr lang="en-IN" dirty="0"/>
              <a:t>are several features of Apache Pig:</a:t>
            </a:r>
          </a:p>
          <a:p>
            <a:r>
              <a:rPr lang="en-IN" b="1" dirty="0" smtClean="0"/>
              <a:t>In-built </a:t>
            </a:r>
            <a:r>
              <a:rPr lang="en-IN" b="1" dirty="0"/>
              <a:t>operators</a:t>
            </a:r>
            <a:r>
              <a:rPr lang="en-IN" dirty="0"/>
              <a:t>: Apache Pig provides a very good set of operators for performing several data operations like sort, join, filter, etc.</a:t>
            </a:r>
          </a:p>
          <a:p>
            <a:r>
              <a:rPr lang="en-IN" b="1" dirty="0"/>
              <a:t>Ease of programming</a:t>
            </a:r>
            <a:r>
              <a:rPr lang="en-IN" dirty="0"/>
              <a:t>: Since Pig Latin has similarities with SQL, it is very easy to write a Pig script.</a:t>
            </a:r>
          </a:p>
          <a:p>
            <a:r>
              <a:rPr lang="en-IN" b="1" dirty="0"/>
              <a:t>Automatic optimization</a:t>
            </a:r>
            <a:r>
              <a:rPr lang="en-IN" dirty="0"/>
              <a:t>: The tasks in Apache Pig are automatically optimized. This makes the programmers concentrate only on the semantics of the language.</a:t>
            </a:r>
          </a:p>
          <a:p>
            <a:r>
              <a:rPr lang="en-IN" b="1" dirty="0"/>
              <a:t>Handles all kinds of data: </a:t>
            </a:r>
            <a:r>
              <a:rPr lang="en-IN" dirty="0"/>
              <a:t>Apache Pig can </a:t>
            </a:r>
            <a:r>
              <a:rPr lang="en-IN" dirty="0" err="1"/>
              <a:t>analyze</a:t>
            </a:r>
            <a:r>
              <a:rPr lang="en-IN" dirty="0"/>
              <a:t> both structured and unstructured data and store the results in HDFS.</a:t>
            </a:r>
          </a:p>
        </p:txBody>
      </p:sp>
    </p:spTree>
    <p:extLst>
      <p:ext uri="{BB962C8B-B14F-4D97-AF65-F5344CB8AC3E}">
        <p14:creationId xmlns:p14="http://schemas.microsoft.com/office/powerpoint/2010/main" val="11452464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06268882"/>
              </p:ext>
            </p:extLst>
          </p:nvPr>
        </p:nvGraphicFramePr>
        <p:xfrm>
          <a:off x="467544" y="1484784"/>
          <a:ext cx="8568952" cy="3644586"/>
        </p:xfrm>
        <a:graphic>
          <a:graphicData uri="http://schemas.openxmlformats.org/drawingml/2006/table">
            <a:tbl>
              <a:tblPr/>
              <a:tblGrid>
                <a:gridCol w="432048"/>
                <a:gridCol w="8136904"/>
              </a:tblGrid>
              <a:tr h="216024">
                <a:tc>
                  <a:txBody>
                    <a:bodyPr/>
                    <a:lstStyle/>
                    <a:p>
                      <a:pPr fontAlgn="t"/>
                      <a:r>
                        <a:rPr lang="en-IN" sz="1800" dirty="0">
                          <a:effectLst/>
                        </a:rPr>
                        <a:t>11</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LOG(expression)</a:t>
                      </a:r>
                      <a:r>
                        <a:rPr lang="en-IN" sz="1800" dirty="0">
                          <a:solidFill>
                            <a:srgbClr val="000000"/>
                          </a:solidFill>
                          <a:effectLst/>
                          <a:latin typeface="Arial"/>
                        </a:rPr>
                        <a:t>To get the natural logarithm (base e)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12</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LOG10(expression)</a:t>
                      </a:r>
                      <a:r>
                        <a:rPr lang="en-IN" sz="1800" dirty="0">
                          <a:solidFill>
                            <a:srgbClr val="000000"/>
                          </a:solidFill>
                          <a:effectLst/>
                          <a:latin typeface="Arial"/>
                        </a:rPr>
                        <a:t>To get the base 10 logarithm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13</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RANDOM( )</a:t>
                      </a:r>
                      <a:r>
                        <a:rPr lang="en-IN" sz="1800" dirty="0">
                          <a:solidFill>
                            <a:srgbClr val="000000"/>
                          </a:solidFill>
                          <a:effectLst/>
                          <a:latin typeface="Arial"/>
                        </a:rPr>
                        <a:t>To get a pseudo random number (type double) greater than or equal to 0.0 and less than 1.0.</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fontAlgn="t"/>
                      <a:r>
                        <a:rPr lang="en-IN" sz="1800">
                          <a:effectLst/>
                        </a:rPr>
                        <a:t>14</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ROUND(expression)</a:t>
                      </a:r>
                      <a:r>
                        <a:rPr lang="en-IN" sz="1800" dirty="0">
                          <a:solidFill>
                            <a:srgbClr val="000000"/>
                          </a:solidFill>
                          <a:effectLst/>
                          <a:latin typeface="Arial"/>
                        </a:rPr>
                        <a:t>To get the value of an expression rounded to an integer (if the result type is float) or rounded to a long (if the result type is double).</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15</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SIN(expression)</a:t>
                      </a:r>
                      <a:r>
                        <a:rPr lang="en-IN" sz="1800" dirty="0">
                          <a:solidFill>
                            <a:srgbClr val="000000"/>
                          </a:solidFill>
                          <a:effectLst/>
                          <a:latin typeface="Arial"/>
                        </a:rPr>
                        <a:t>To get the sine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16</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SINH(expression)</a:t>
                      </a:r>
                      <a:r>
                        <a:rPr lang="en-IN" sz="1800" dirty="0">
                          <a:solidFill>
                            <a:srgbClr val="000000"/>
                          </a:solidFill>
                          <a:effectLst/>
                          <a:latin typeface="Arial"/>
                        </a:rPr>
                        <a:t>To get the hyperbolic sine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17</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SQRT(expression)</a:t>
                      </a:r>
                      <a:r>
                        <a:rPr lang="en-IN" sz="1800" dirty="0">
                          <a:solidFill>
                            <a:srgbClr val="000000"/>
                          </a:solidFill>
                          <a:effectLst/>
                          <a:latin typeface="Arial"/>
                        </a:rPr>
                        <a:t>To get the positive square root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18</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TAN(expression)</a:t>
                      </a:r>
                      <a:r>
                        <a:rPr lang="en-IN" sz="1800" dirty="0">
                          <a:solidFill>
                            <a:srgbClr val="000000"/>
                          </a:solidFill>
                          <a:effectLst/>
                          <a:latin typeface="Arial"/>
                        </a:rPr>
                        <a:t>To get the trigonometric tangent of an angle.</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16024">
                <a:tc>
                  <a:txBody>
                    <a:bodyPr/>
                    <a:lstStyle/>
                    <a:p>
                      <a:pPr fontAlgn="t"/>
                      <a:r>
                        <a:rPr lang="en-IN" sz="1800">
                          <a:effectLst/>
                        </a:rPr>
                        <a:t>19</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u="none" strike="noStrike" dirty="0">
                          <a:solidFill>
                            <a:srgbClr val="00B050"/>
                          </a:solidFill>
                          <a:effectLst/>
                        </a:rPr>
                        <a:t>TANH(expression)</a:t>
                      </a:r>
                      <a:r>
                        <a:rPr lang="en-IN" sz="1800" dirty="0">
                          <a:solidFill>
                            <a:srgbClr val="000000"/>
                          </a:solidFill>
                          <a:effectLst/>
                          <a:latin typeface="Arial"/>
                        </a:rPr>
                        <a:t>To get the hyperbolic tangent of an expression.</a:t>
                      </a:r>
                    </a:p>
                  </a:txBody>
                  <a:tcPr marL="34837" marR="34837" marT="34837" marB="348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18744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User Defined Functions</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fontScale="85000" lnSpcReduction="10000"/>
          </a:bodyPr>
          <a:lstStyle/>
          <a:p>
            <a:r>
              <a:rPr lang="en-IN" dirty="0" smtClean="0"/>
              <a:t>In </a:t>
            </a:r>
            <a:r>
              <a:rPr lang="en-IN" dirty="0"/>
              <a:t>addition to the built-in functions, Apache Pig provides extensive support for </a:t>
            </a:r>
            <a:r>
              <a:rPr lang="en-IN" b="1" dirty="0"/>
              <a:t>U</a:t>
            </a:r>
            <a:r>
              <a:rPr lang="en-IN" dirty="0"/>
              <a:t>ser </a:t>
            </a:r>
            <a:r>
              <a:rPr lang="en-IN" b="1" dirty="0"/>
              <a:t>D</a:t>
            </a:r>
            <a:r>
              <a:rPr lang="en-IN" dirty="0"/>
              <a:t>efined </a:t>
            </a:r>
            <a:r>
              <a:rPr lang="en-IN" b="1" dirty="0"/>
              <a:t>F</a:t>
            </a:r>
            <a:r>
              <a:rPr lang="en-IN" dirty="0"/>
              <a:t>unctions (UDF’s). Using these UDF’s, we can define our own functions and use them. The UDF support is provided in six programming languages, namely, Java, </a:t>
            </a:r>
            <a:r>
              <a:rPr lang="en-IN" dirty="0" err="1"/>
              <a:t>Jython</a:t>
            </a:r>
            <a:r>
              <a:rPr lang="en-IN" dirty="0"/>
              <a:t>, Python, JavaScript, Ruby and Groovy</a:t>
            </a:r>
            <a:r>
              <a:rPr lang="en-IN" dirty="0" smtClean="0"/>
              <a:t>.</a:t>
            </a:r>
          </a:p>
          <a:p>
            <a:r>
              <a:rPr lang="en-IN" dirty="0"/>
              <a:t>For writing UDF’s, complete support is provided in Java and limited support is provided in all the remaining languages. Using Java, you can write UDF’s involving all parts of the processing like data load/store, column transformation, and aggregation. Since Apache Pig has been written in Java, the UDF’s written using Java language work efficiently compared to other languages</a:t>
            </a:r>
            <a:r>
              <a:rPr lang="en-IN" dirty="0" smtClean="0"/>
              <a:t>.</a:t>
            </a:r>
          </a:p>
          <a:p>
            <a:r>
              <a:rPr lang="en-IN" dirty="0"/>
              <a:t>In Apache Pig, we also have a Java repository for UDF’s named </a:t>
            </a:r>
            <a:r>
              <a:rPr lang="en-IN" b="1" dirty="0"/>
              <a:t>Piggybank</a:t>
            </a:r>
            <a:r>
              <a:rPr lang="en-IN" dirty="0"/>
              <a:t>. Using Piggybank, we can access Java UDF’s written by other users, and contribute our own UDF’s.</a:t>
            </a:r>
          </a:p>
        </p:txBody>
      </p:sp>
    </p:spTree>
    <p:extLst>
      <p:ext uri="{BB962C8B-B14F-4D97-AF65-F5344CB8AC3E}">
        <p14:creationId xmlns:p14="http://schemas.microsoft.com/office/powerpoint/2010/main" val="1657384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Pig Architecture</a:t>
            </a:r>
            <a:br>
              <a:rPr lang="en-IN" b="1" dirty="0"/>
            </a:br>
            <a:endParaRPr lang="en-IN" dirty="0"/>
          </a:p>
        </p:txBody>
      </p:sp>
      <p:sp>
        <p:nvSpPr>
          <p:cNvPr id="4" name="Content Placeholder 3"/>
          <p:cNvSpPr>
            <a:spLocks noGrp="1"/>
          </p:cNvSpPr>
          <p:nvPr>
            <p:ph idx="1"/>
          </p:nvPr>
        </p:nvSpPr>
        <p:spPr>
          <a:xfrm>
            <a:off x="251520" y="1935480"/>
            <a:ext cx="5472608" cy="4389120"/>
          </a:xfrm>
        </p:spPr>
        <p:txBody>
          <a:bodyPr>
            <a:normAutofit fontScale="85000" lnSpcReduction="20000"/>
          </a:bodyPr>
          <a:lstStyle/>
          <a:p>
            <a:r>
              <a:rPr lang="en-IN" dirty="0"/>
              <a:t>A Pig Latin program consists of a series of operations or transformations which are applied to the input data to produce output. </a:t>
            </a:r>
            <a:endParaRPr lang="en-IN" dirty="0" smtClean="0"/>
          </a:p>
          <a:p>
            <a:r>
              <a:rPr lang="en-IN" dirty="0" smtClean="0"/>
              <a:t>These </a:t>
            </a:r>
            <a:r>
              <a:rPr lang="en-IN" dirty="0"/>
              <a:t>operations describe a data flow which is translated into an executable representation, by Hadoop Pig execution environment. Underneath, results of these transformations are series of MapReduce jobs which a programmer is unaware of. </a:t>
            </a:r>
            <a:endParaRPr lang="en-IN" dirty="0" smtClean="0"/>
          </a:p>
          <a:p>
            <a:r>
              <a:rPr lang="en-IN" dirty="0" smtClean="0"/>
              <a:t>Pig </a:t>
            </a:r>
            <a:r>
              <a:rPr lang="en-IN" dirty="0"/>
              <a:t>in Hadoop allows the programmer to focus on data rather than the nature of execution.</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867" t="13636" r="45652" b="1933"/>
          <a:stretch/>
        </p:blipFill>
        <p:spPr bwMode="auto">
          <a:xfrm>
            <a:off x="5724128" y="1437246"/>
            <a:ext cx="3172691" cy="484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2919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t>Apache Pig Tutorial: Twitter Case Study</a:t>
            </a:r>
            <a:r>
              <a:rPr lang="en-IN" sz="4000" dirty="0"/>
              <a:t/>
            </a:r>
            <a:br>
              <a:rPr lang="en-IN" sz="4000" dirty="0"/>
            </a:br>
            <a:endParaRPr lang="en-IN" sz="4000" dirty="0"/>
          </a:p>
        </p:txBody>
      </p:sp>
      <p:sp>
        <p:nvSpPr>
          <p:cNvPr id="3" name="Content Placeholder 2"/>
          <p:cNvSpPr>
            <a:spLocks noGrp="1"/>
          </p:cNvSpPr>
          <p:nvPr>
            <p:ph idx="1"/>
          </p:nvPr>
        </p:nvSpPr>
        <p:spPr/>
        <p:txBody>
          <a:bodyPr>
            <a:normAutofit/>
          </a:bodyPr>
          <a:lstStyle/>
          <a:p>
            <a:r>
              <a:rPr lang="en-IN" dirty="0"/>
              <a:t>Twitter adopted Apache Pig</a:t>
            </a:r>
            <a:r>
              <a:rPr lang="en-IN" dirty="0" smtClean="0"/>
              <a:t>.</a:t>
            </a:r>
          </a:p>
          <a:p>
            <a:r>
              <a:rPr lang="en-IN" dirty="0"/>
              <a:t>Twitter’s data was growing at an accelerating rate (i.e. 10 TB data/day). Thus, Twitter decided to move the archived data to HDFS and adopt Hadoop for extracting the business values out of it. </a:t>
            </a:r>
            <a:endParaRPr lang="en-IN" dirty="0" smtClean="0"/>
          </a:p>
          <a:p>
            <a:r>
              <a:rPr lang="en-IN" dirty="0"/>
              <a:t>Their major aim was to analyse data stored in Hadoop to come up with the following insights on a daily, weekly or monthly basis. </a:t>
            </a:r>
          </a:p>
        </p:txBody>
      </p:sp>
    </p:spTree>
    <p:extLst>
      <p:ext uri="{BB962C8B-B14F-4D97-AF65-F5344CB8AC3E}">
        <p14:creationId xmlns:p14="http://schemas.microsoft.com/office/powerpoint/2010/main" val="578961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8720"/>
            <a:ext cx="8229600" cy="5760640"/>
          </a:xfrm>
        </p:spPr>
        <p:txBody>
          <a:bodyPr>
            <a:normAutofit fontScale="70000" lnSpcReduction="20000"/>
          </a:bodyPr>
          <a:lstStyle/>
          <a:p>
            <a:pPr marL="0" indent="0">
              <a:buNone/>
            </a:pPr>
            <a:r>
              <a:rPr lang="en-IN" b="1" dirty="0"/>
              <a:t>Counting operations</a:t>
            </a:r>
            <a:r>
              <a:rPr lang="en-IN" dirty="0"/>
              <a:t>:</a:t>
            </a:r>
          </a:p>
          <a:p>
            <a:r>
              <a:rPr lang="en-IN" dirty="0"/>
              <a:t>How many requests twitter serve in a day?</a:t>
            </a:r>
          </a:p>
          <a:p>
            <a:r>
              <a:rPr lang="en-IN" dirty="0"/>
              <a:t>What is the average latency of the requests?</a:t>
            </a:r>
          </a:p>
          <a:p>
            <a:r>
              <a:rPr lang="en-IN" dirty="0"/>
              <a:t>How many searches happens each day on Twitter?</a:t>
            </a:r>
          </a:p>
          <a:p>
            <a:r>
              <a:rPr lang="en-IN" dirty="0"/>
              <a:t>How many unique queries are received?</a:t>
            </a:r>
          </a:p>
          <a:p>
            <a:r>
              <a:rPr lang="en-IN" dirty="0"/>
              <a:t>How many unique users come to visit?</a:t>
            </a:r>
          </a:p>
          <a:p>
            <a:r>
              <a:rPr lang="en-IN" dirty="0"/>
              <a:t>What is the geographic distribution of the users</a:t>
            </a:r>
            <a:r>
              <a:rPr lang="en-IN" dirty="0" smtClean="0"/>
              <a:t>?</a:t>
            </a:r>
          </a:p>
          <a:p>
            <a:pPr marL="0" indent="0">
              <a:buNone/>
            </a:pPr>
            <a:r>
              <a:rPr lang="en-IN" b="1" i="1" dirty="0"/>
              <a:t>Correlating Big Data</a:t>
            </a:r>
            <a:r>
              <a:rPr lang="en-IN" dirty="0"/>
              <a:t>:</a:t>
            </a:r>
          </a:p>
          <a:p>
            <a:r>
              <a:rPr lang="en-IN" dirty="0"/>
              <a:t>How usage differs for mobile users?</a:t>
            </a:r>
          </a:p>
          <a:p>
            <a:r>
              <a:rPr lang="en-IN" dirty="0"/>
              <a:t>Cohort analysis: </a:t>
            </a:r>
            <a:r>
              <a:rPr lang="en-IN" dirty="0" err="1"/>
              <a:t>analyzing</a:t>
            </a:r>
            <a:r>
              <a:rPr lang="en-IN" dirty="0"/>
              <a:t> data by categorizing user, based on their </a:t>
            </a:r>
            <a:r>
              <a:rPr lang="en-IN" dirty="0" err="1"/>
              <a:t>behavior</a:t>
            </a:r>
            <a:r>
              <a:rPr lang="en-IN" dirty="0"/>
              <a:t>.</a:t>
            </a:r>
          </a:p>
          <a:p>
            <a:r>
              <a:rPr lang="en-IN" dirty="0"/>
              <a:t>What goes wrong while site problem occurs?</a:t>
            </a:r>
          </a:p>
          <a:p>
            <a:r>
              <a:rPr lang="en-IN" dirty="0"/>
              <a:t>Which features user often uses?</a:t>
            </a:r>
          </a:p>
          <a:p>
            <a:r>
              <a:rPr lang="en-IN" dirty="0"/>
              <a:t>Search correction and search suggestions.</a:t>
            </a:r>
          </a:p>
          <a:p>
            <a:pPr marL="0" indent="0">
              <a:buNone/>
            </a:pPr>
            <a:r>
              <a:rPr lang="en-IN" b="1" i="1" dirty="0"/>
              <a:t>Research on Big Data</a:t>
            </a:r>
            <a:r>
              <a:rPr lang="en-IN" b="1" dirty="0"/>
              <a:t> &amp; produce better outcomes like:</a:t>
            </a:r>
            <a:endParaRPr lang="en-IN" dirty="0"/>
          </a:p>
          <a:p>
            <a:r>
              <a:rPr lang="en-IN" dirty="0"/>
              <a:t>What can Twitter analysis about users from their tweets?</a:t>
            </a:r>
          </a:p>
          <a:p>
            <a:r>
              <a:rPr lang="en-IN" dirty="0"/>
              <a:t>Who follows whom and on what basis?</a:t>
            </a:r>
          </a:p>
          <a:p>
            <a:r>
              <a:rPr lang="en-IN" dirty="0"/>
              <a:t>What is the ratio of the follower to following?</a:t>
            </a:r>
          </a:p>
          <a:p>
            <a:r>
              <a:rPr lang="en-IN" dirty="0"/>
              <a:t>What is the reputation of the user</a:t>
            </a:r>
            <a:r>
              <a:rPr lang="en-IN" dirty="0" smtClean="0"/>
              <a:t>?</a:t>
            </a:r>
            <a:endParaRPr lang="en-IN" dirty="0"/>
          </a:p>
          <a:p>
            <a:endParaRPr lang="en-IN" dirty="0"/>
          </a:p>
          <a:p>
            <a:endParaRPr lang="en-IN" dirty="0"/>
          </a:p>
        </p:txBody>
      </p:sp>
    </p:spTree>
    <p:extLst>
      <p:ext uri="{BB962C8B-B14F-4D97-AF65-F5344CB8AC3E}">
        <p14:creationId xmlns:p14="http://schemas.microsoft.com/office/powerpoint/2010/main" val="516494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708688"/>
          </a:xfrm>
        </p:spPr>
        <p:txBody>
          <a:bodyPr>
            <a:normAutofit fontScale="90000"/>
          </a:bodyPr>
          <a:lstStyle/>
          <a:p>
            <a:r>
              <a:rPr lang="en-IN" sz="3200" dirty="0" smtClean="0"/>
              <a:t>Analyse </a:t>
            </a:r>
            <a:r>
              <a:rPr lang="en-IN" sz="3200" dirty="0"/>
              <a:t>how many tweets are stored per user, in the given tweet table?</a:t>
            </a:r>
            <a:endParaRPr lang="en-IN" sz="3600"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49694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884368" y="1550756"/>
            <a:ext cx="864096" cy="21602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24146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268760"/>
            <a:ext cx="8229600" cy="4389120"/>
          </a:xfrm>
        </p:spPr>
        <p:txBody>
          <a:bodyPr/>
          <a:lstStyle/>
          <a:p>
            <a:r>
              <a:rPr lang="en-IN" dirty="0"/>
              <a:t>MapReduce program first inputs the key as rows and sends the tweet table information to mapper function. </a:t>
            </a:r>
            <a:endParaRPr lang="en-IN" dirty="0" smtClean="0"/>
          </a:p>
          <a:p>
            <a:r>
              <a:rPr lang="en-IN" dirty="0" smtClean="0"/>
              <a:t>Then </a:t>
            </a:r>
            <a:r>
              <a:rPr lang="en-IN" dirty="0"/>
              <a:t>the Mapper function will select the user id and associate unit value (i.e. 1) to every user id. </a:t>
            </a:r>
            <a:endParaRPr lang="en-IN" dirty="0" smtClean="0"/>
          </a:p>
          <a:p>
            <a:r>
              <a:rPr lang="en-IN" dirty="0" smtClean="0"/>
              <a:t>The </a:t>
            </a:r>
            <a:r>
              <a:rPr lang="en-IN" dirty="0"/>
              <a:t>Shuffle function will sort same user ids together. </a:t>
            </a:r>
            <a:endParaRPr lang="en-IN" dirty="0" smtClean="0"/>
          </a:p>
          <a:p>
            <a:r>
              <a:rPr lang="en-IN" dirty="0" smtClean="0"/>
              <a:t>At </a:t>
            </a:r>
            <a:r>
              <a:rPr lang="en-IN" dirty="0"/>
              <a:t>last, Reduce function will add all the number of tweets together belonging to same user. </a:t>
            </a:r>
            <a:endParaRPr lang="en-IN" dirty="0" smtClean="0"/>
          </a:p>
          <a:p>
            <a:r>
              <a:rPr lang="en-IN" dirty="0" smtClean="0"/>
              <a:t>The </a:t>
            </a:r>
            <a:r>
              <a:rPr lang="en-IN" dirty="0"/>
              <a:t>output will be user id, combined with user name and the number of tweets per user.</a:t>
            </a:r>
          </a:p>
        </p:txBody>
      </p:sp>
    </p:spTree>
    <p:extLst>
      <p:ext uri="{BB962C8B-B14F-4D97-AF65-F5344CB8AC3E}">
        <p14:creationId xmlns:p14="http://schemas.microsoft.com/office/powerpoint/2010/main" val="13602419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IN" dirty="0" smtClean="0"/>
              <a:t>Twitter </a:t>
            </a:r>
            <a:r>
              <a:rPr lang="en-IN" dirty="0"/>
              <a:t>moved to Apache Pig for analysis. Now, joining data sets, grouping them, sorting them and retrieving data becomes easier and </a:t>
            </a:r>
            <a:r>
              <a:rPr lang="en-IN" dirty="0" smtClean="0"/>
              <a:t>simpler</a:t>
            </a:r>
          </a:p>
          <a:p>
            <a:r>
              <a:rPr lang="en-IN" dirty="0" smtClean="0"/>
              <a:t>Twitter </a:t>
            </a:r>
            <a:r>
              <a:rPr lang="en-IN" dirty="0"/>
              <a:t>used Apache Pig to analyse their large data set</a:t>
            </a:r>
            <a:r>
              <a:rPr lang="en-IN" dirty="0" smtClean="0"/>
              <a:t>.</a:t>
            </a:r>
          </a:p>
          <a:p>
            <a:r>
              <a:rPr lang="en-IN" dirty="0"/>
              <a:t>Twitter had both semi-structured data like Twitter Apache logs, Twitter search logs, Twitter MySQL query logs, application logs and structured data like tweets, users, block notifications, phones, </a:t>
            </a:r>
            <a:r>
              <a:rPr lang="en-IN" dirty="0" err="1"/>
              <a:t>favorites</a:t>
            </a:r>
            <a:r>
              <a:rPr lang="en-IN" dirty="0"/>
              <a:t>, saved searches, re-tweets, authentications, SMS usage, user followings, etc. which can be easily processed by Apache Pig.</a:t>
            </a:r>
          </a:p>
        </p:txBody>
      </p:sp>
    </p:spTree>
    <p:extLst>
      <p:ext uri="{BB962C8B-B14F-4D97-AF65-F5344CB8AC3E}">
        <p14:creationId xmlns:p14="http://schemas.microsoft.com/office/powerpoint/2010/main" val="3044815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5672" r="542"/>
          <a:stretch/>
        </p:blipFill>
        <p:spPr bwMode="auto">
          <a:xfrm>
            <a:off x="395536" y="1124744"/>
            <a:ext cx="8568952" cy="495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147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a:t>Twitter dumps all its archived data on HDFS. </a:t>
            </a:r>
            <a:endParaRPr lang="en-IN" dirty="0" smtClean="0"/>
          </a:p>
          <a:p>
            <a:r>
              <a:rPr lang="en-IN" dirty="0" smtClean="0"/>
              <a:t>It </a:t>
            </a:r>
            <a:r>
              <a:rPr lang="en-IN" dirty="0"/>
              <a:t>has two tables i.e. user data and tweets data. </a:t>
            </a:r>
            <a:endParaRPr lang="en-IN" dirty="0" smtClean="0"/>
          </a:p>
          <a:p>
            <a:r>
              <a:rPr lang="en-IN" dirty="0" smtClean="0"/>
              <a:t>User </a:t>
            </a:r>
            <a:r>
              <a:rPr lang="en-IN" dirty="0"/>
              <a:t>data contains information about the users like username, followers, followings, number of tweets etc. </a:t>
            </a:r>
            <a:endParaRPr lang="en-IN" dirty="0" smtClean="0"/>
          </a:p>
          <a:p>
            <a:r>
              <a:rPr lang="en-IN" dirty="0" smtClean="0"/>
              <a:t> </a:t>
            </a:r>
            <a:r>
              <a:rPr lang="en-IN" dirty="0"/>
              <a:t>Tweet data contains tweet, its owner, number of re-tweets, number of likes etc. </a:t>
            </a:r>
            <a:endParaRPr lang="en-IN" dirty="0" smtClean="0"/>
          </a:p>
          <a:p>
            <a:r>
              <a:rPr lang="en-IN" dirty="0" smtClean="0"/>
              <a:t> </a:t>
            </a:r>
            <a:r>
              <a:rPr lang="en-IN" dirty="0"/>
              <a:t>twitter uses this data to analyse their customer’s </a:t>
            </a:r>
            <a:r>
              <a:rPr lang="en-IN" dirty="0" smtClean="0"/>
              <a:t>behaviours </a:t>
            </a:r>
            <a:r>
              <a:rPr lang="en-IN" dirty="0"/>
              <a:t>and improve their past experiences.</a:t>
            </a:r>
          </a:p>
          <a:p>
            <a:endParaRPr lang="en-IN" dirty="0"/>
          </a:p>
        </p:txBody>
      </p:sp>
    </p:spTree>
    <p:extLst>
      <p:ext uri="{BB962C8B-B14F-4D97-AF65-F5344CB8AC3E}">
        <p14:creationId xmlns:p14="http://schemas.microsoft.com/office/powerpoint/2010/main" val="401111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620688"/>
          </a:xfrm>
        </p:spPr>
        <p:txBody>
          <a:bodyPr>
            <a:normAutofit fontScale="90000"/>
          </a:bodyPr>
          <a:lstStyle/>
          <a:p>
            <a:r>
              <a:rPr lang="en-US" b="1" dirty="0" smtClean="0"/>
              <a:t>Apache Pig Vs MapReduce</a:t>
            </a:r>
            <a:endParaRPr lang="en-US" dirty="0"/>
          </a:p>
        </p:txBody>
      </p:sp>
      <p:sp>
        <p:nvSpPr>
          <p:cNvPr id="3" name="Content Placeholder 2"/>
          <p:cNvSpPr>
            <a:spLocks noGrp="1"/>
          </p:cNvSpPr>
          <p:nvPr>
            <p:ph idx="1"/>
          </p:nvPr>
        </p:nvSpPr>
        <p:spPr>
          <a:xfrm>
            <a:off x="395536" y="692696"/>
            <a:ext cx="8229600" cy="4389120"/>
          </a:xfrm>
        </p:spPr>
        <p:txBody>
          <a:bodyPr>
            <a:normAutofit/>
          </a:bodyPr>
          <a:lstStyle/>
          <a:p>
            <a:pPr marL="0" indent="0">
              <a:buNone/>
            </a:pPr>
            <a:r>
              <a:rPr lang="en-US" sz="2400" dirty="0" smtClean="0"/>
              <a:t>Listed below are the major differences between Apache Pig and MapReduce.</a:t>
            </a:r>
          </a:p>
          <a:p>
            <a:endParaRPr lang="en-US" dirty="0" smtClean="0"/>
          </a:p>
          <a:p>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61385133"/>
              </p:ext>
            </p:extLst>
          </p:nvPr>
        </p:nvGraphicFramePr>
        <p:xfrm>
          <a:off x="0" y="1412776"/>
          <a:ext cx="9144000" cy="4733707"/>
        </p:xfrm>
        <a:graphic>
          <a:graphicData uri="http://schemas.openxmlformats.org/drawingml/2006/table">
            <a:tbl>
              <a:tblPr firstRow="1" bandRow="1">
                <a:tableStyleId>{C083E6E3-FA7D-4D7B-A595-EF9225AFEA82}</a:tableStyleId>
              </a:tblPr>
              <a:tblGrid>
                <a:gridCol w="4499992"/>
                <a:gridCol w="4644008"/>
              </a:tblGrid>
              <a:tr h="360040">
                <a:tc>
                  <a:txBody>
                    <a:bodyPr/>
                    <a:lstStyle/>
                    <a:p>
                      <a:r>
                        <a:rPr lang="en-US" dirty="0" smtClean="0"/>
                        <a:t>Apache Pig</a:t>
                      </a:r>
                      <a:endParaRPr lang="en-US" dirty="0"/>
                    </a:p>
                  </a:txBody>
                  <a:tcPr/>
                </a:tc>
                <a:tc>
                  <a:txBody>
                    <a:bodyPr/>
                    <a:lstStyle/>
                    <a:p>
                      <a:r>
                        <a:rPr lang="en-US" dirty="0" smtClean="0"/>
                        <a:t>MapReduce</a:t>
                      </a:r>
                      <a:endParaRPr lang="en-US" dirty="0"/>
                    </a:p>
                  </a:txBody>
                  <a:tcPr/>
                </a:tc>
              </a:tr>
              <a:tr h="542355">
                <a:tc>
                  <a:txBody>
                    <a:bodyPr/>
                    <a:lstStyle/>
                    <a:p>
                      <a:r>
                        <a:rPr lang="en-US" dirty="0"/>
                        <a:t>Apache Pig is a data flow language.</a:t>
                      </a:r>
                    </a:p>
                  </a:txBody>
                  <a:tcPr anchor="ctr"/>
                </a:tc>
                <a:tc>
                  <a:txBody>
                    <a:bodyPr/>
                    <a:lstStyle/>
                    <a:p>
                      <a:r>
                        <a:rPr lang="en-US" dirty="0"/>
                        <a:t>MapReduce is a data processing paradigm.</a:t>
                      </a:r>
                    </a:p>
                  </a:txBody>
                  <a:tcPr anchor="ctr"/>
                </a:tc>
              </a:tr>
              <a:tr h="362312">
                <a:tc>
                  <a:txBody>
                    <a:bodyPr/>
                    <a:lstStyle/>
                    <a:p>
                      <a:r>
                        <a:rPr lang="en-US" dirty="0"/>
                        <a:t>It is a high level language.</a:t>
                      </a:r>
                    </a:p>
                  </a:txBody>
                  <a:tcPr anchor="ctr"/>
                </a:tc>
                <a:tc>
                  <a:txBody>
                    <a:bodyPr/>
                    <a:lstStyle/>
                    <a:p>
                      <a:r>
                        <a:rPr lang="en-US" dirty="0"/>
                        <a:t>MapReduce is low level and rigid.</a:t>
                      </a:r>
                    </a:p>
                  </a:txBody>
                  <a:tcPr anchor="ctr"/>
                </a:tc>
              </a:tr>
              <a:tr h="716632">
                <a:tc>
                  <a:txBody>
                    <a:bodyPr/>
                    <a:lstStyle/>
                    <a:p>
                      <a:r>
                        <a:rPr lang="en-US" dirty="0"/>
                        <a:t>Performing a Join operation in Apache Pig is pretty simple.</a:t>
                      </a:r>
                    </a:p>
                  </a:txBody>
                  <a:tcPr anchor="ctr"/>
                </a:tc>
                <a:tc>
                  <a:txBody>
                    <a:bodyPr/>
                    <a:lstStyle/>
                    <a:p>
                      <a:r>
                        <a:rPr lang="en-US" dirty="0"/>
                        <a:t>It is quite difficult in MapReduce to perform a Join operation between datasets.</a:t>
                      </a:r>
                    </a:p>
                  </a:txBody>
                  <a:tcPr anchor="ctr"/>
                </a:tc>
              </a:tr>
              <a:tr h="901337">
                <a:tc>
                  <a:txBody>
                    <a:bodyPr/>
                    <a:lstStyle/>
                    <a:p>
                      <a:r>
                        <a:rPr lang="en-US" dirty="0"/>
                        <a:t>Any novice programmer with a basic knowledge of SQL can work conveniently with Apache Pig.</a:t>
                      </a:r>
                    </a:p>
                  </a:txBody>
                  <a:tcPr anchor="ctr"/>
                </a:tc>
                <a:tc>
                  <a:txBody>
                    <a:bodyPr/>
                    <a:lstStyle/>
                    <a:p>
                      <a:r>
                        <a:rPr lang="en-US" dirty="0"/>
                        <a:t>Exposure to Java is must to work with MapReduce.</a:t>
                      </a:r>
                    </a:p>
                  </a:txBody>
                  <a:tcPr anchor="ctr"/>
                </a:tc>
              </a:tr>
              <a:tr h="901337">
                <a:tc>
                  <a:txBody>
                    <a:bodyPr/>
                    <a:lstStyle/>
                    <a:p>
                      <a:r>
                        <a:rPr lang="en-US" dirty="0"/>
                        <a:t>Apache Pig uses multi-query approach, thereby reducing the length of the codes to a great extent.</a:t>
                      </a:r>
                    </a:p>
                  </a:txBody>
                  <a:tcPr anchor="ctr"/>
                </a:tc>
                <a:tc>
                  <a:txBody>
                    <a:bodyPr/>
                    <a:lstStyle/>
                    <a:p>
                      <a:r>
                        <a:rPr lang="en-US" dirty="0"/>
                        <a:t>MapReduce will require almost 20 times more the number of lines to perform the same task.</a:t>
                      </a:r>
                    </a:p>
                  </a:txBody>
                  <a:tcPr anchor="ctr"/>
                </a:tc>
              </a:tr>
              <a:tr h="878193">
                <a:tc>
                  <a:txBody>
                    <a:bodyPr/>
                    <a:lstStyle/>
                    <a:p>
                      <a:r>
                        <a:rPr lang="en-US" dirty="0"/>
                        <a:t>There is no need for compilation. On execution, every Apache Pig operator is converted internally into a MapReduce job.</a:t>
                      </a:r>
                    </a:p>
                  </a:txBody>
                  <a:tcPr anchor="ctr"/>
                </a:tc>
                <a:tc>
                  <a:txBody>
                    <a:bodyPr/>
                    <a:lstStyle/>
                    <a:p>
                      <a:r>
                        <a:rPr lang="en-US" dirty="0"/>
                        <a:t>MapReduce jobs have a long compilation process.</a:t>
                      </a:r>
                    </a:p>
                  </a:txBody>
                  <a:tcPr anchor="ctr"/>
                </a:tc>
              </a:tr>
            </a:tbl>
          </a:graphicData>
        </a:graphic>
      </p:graphicFrame>
    </p:spTree>
    <p:extLst>
      <p:ext uri="{BB962C8B-B14F-4D97-AF65-F5344CB8AC3E}">
        <p14:creationId xmlns:p14="http://schemas.microsoft.com/office/powerpoint/2010/main" val="4236703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IN" dirty="0" smtClean="0"/>
              <a:t>High level Implementation</a:t>
            </a:r>
            <a:endParaRPr lang="en-IN" dirty="0"/>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30" t="12103" r="2141" b="12152"/>
          <a:stretch/>
        </p:blipFill>
        <p:spPr bwMode="auto">
          <a:xfrm>
            <a:off x="0" y="1556792"/>
            <a:ext cx="8908473" cy="423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19191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178485" cy="6048672"/>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7308304" y="6309320"/>
            <a:ext cx="936104" cy="2160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835469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637" r="2582"/>
          <a:stretch/>
        </p:blipFill>
        <p:spPr bwMode="auto">
          <a:xfrm>
            <a:off x="35496" y="1151859"/>
            <a:ext cx="9073008" cy="5100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6711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343872"/>
          </a:xfrm>
        </p:spPr>
        <p:txBody>
          <a:bodyPr>
            <a:normAutofit lnSpcReduction="10000"/>
          </a:bodyPr>
          <a:lstStyle/>
          <a:p>
            <a:r>
              <a:rPr lang="en-IN" dirty="0"/>
              <a:t>The step by step solution of this problem is shown in the above image.</a:t>
            </a:r>
          </a:p>
          <a:p>
            <a:r>
              <a:rPr lang="en-IN" b="1" dirty="0"/>
              <a:t>STEP</a:t>
            </a:r>
            <a:r>
              <a:rPr lang="en-IN" dirty="0"/>
              <a:t> </a:t>
            </a:r>
            <a:r>
              <a:rPr lang="en-IN" b="1" dirty="0"/>
              <a:t>1</a:t>
            </a:r>
            <a:r>
              <a:rPr lang="en-IN" dirty="0"/>
              <a:t>– First of all, twitter imports the twitter tables (i.e. user table and tweet table) into the HDFS.</a:t>
            </a:r>
          </a:p>
          <a:p>
            <a:r>
              <a:rPr lang="en-IN" b="1" dirty="0"/>
              <a:t>STEP</a:t>
            </a:r>
            <a:r>
              <a:rPr lang="en-IN" dirty="0"/>
              <a:t> </a:t>
            </a:r>
            <a:r>
              <a:rPr lang="en-IN" b="1" dirty="0"/>
              <a:t>2</a:t>
            </a:r>
            <a:r>
              <a:rPr lang="en-IN" dirty="0"/>
              <a:t>– Then Apache Pig loads (</a:t>
            </a:r>
            <a:r>
              <a:rPr lang="en-IN" b="1" dirty="0"/>
              <a:t>LOAD</a:t>
            </a:r>
            <a:r>
              <a:rPr lang="en-IN" dirty="0"/>
              <a:t>) the tables into Apache Pig framework.</a:t>
            </a:r>
          </a:p>
          <a:p>
            <a:r>
              <a:rPr lang="en-IN" b="1" dirty="0"/>
              <a:t>STEP</a:t>
            </a:r>
            <a:r>
              <a:rPr lang="en-IN" dirty="0"/>
              <a:t> </a:t>
            </a:r>
            <a:r>
              <a:rPr lang="en-IN" b="1" dirty="0"/>
              <a:t>3</a:t>
            </a:r>
            <a:r>
              <a:rPr lang="en-IN" dirty="0"/>
              <a:t>– Then it joins and groups the tweet tables and user table using </a:t>
            </a:r>
            <a:r>
              <a:rPr lang="en-IN" b="1" dirty="0"/>
              <a:t>COGROUP</a:t>
            </a:r>
            <a:r>
              <a:rPr lang="en-IN" dirty="0"/>
              <a:t> command </a:t>
            </a:r>
            <a:r>
              <a:rPr lang="en-IN" dirty="0" smtClean="0"/>
              <a:t>.</a:t>
            </a:r>
            <a:endParaRPr lang="en-IN" dirty="0"/>
          </a:p>
          <a:p>
            <a:r>
              <a:rPr lang="en-IN" dirty="0"/>
              <a:t>This results in the inner Bag Data </a:t>
            </a:r>
            <a:r>
              <a:rPr lang="en-IN" dirty="0" smtClean="0"/>
              <a:t>type.</a:t>
            </a:r>
            <a:endParaRPr lang="en-IN" dirty="0"/>
          </a:p>
          <a:p>
            <a:r>
              <a:rPr lang="en-IN" dirty="0"/>
              <a:t>Example of Inner bags </a:t>
            </a:r>
            <a:r>
              <a:rPr lang="en-IN" dirty="0" smtClean="0"/>
              <a:t>produced</a:t>
            </a:r>
            <a:endParaRPr lang="en-IN" dirty="0"/>
          </a:p>
          <a:p>
            <a:pPr marL="365760" lvl="1" indent="0">
              <a:buNone/>
            </a:pPr>
            <a:r>
              <a:rPr lang="en-IN" dirty="0">
                <a:solidFill>
                  <a:srgbClr val="002060"/>
                </a:solidFill>
              </a:rPr>
              <a:t>(1,</a:t>
            </a:r>
            <a:r>
              <a:rPr lang="en-IN" b="1" dirty="0">
                <a:solidFill>
                  <a:srgbClr val="002060"/>
                </a:solidFill>
              </a:rPr>
              <a:t>{(1,Jay,xyz),(1,Jay,pqr),(1,Jay,lmn</a:t>
            </a:r>
            <a:r>
              <a:rPr lang="en-IN" b="1" dirty="0" smtClean="0">
                <a:solidFill>
                  <a:srgbClr val="002060"/>
                </a:solidFill>
              </a:rPr>
              <a:t>)}</a:t>
            </a:r>
            <a:r>
              <a:rPr lang="en-IN" dirty="0" smtClean="0">
                <a:solidFill>
                  <a:srgbClr val="002060"/>
                </a:solidFill>
              </a:rPr>
              <a:t>)</a:t>
            </a:r>
          </a:p>
          <a:p>
            <a:pPr marL="365760" lvl="1" indent="0">
              <a:buNone/>
            </a:pPr>
            <a:r>
              <a:rPr lang="en-IN" dirty="0">
                <a:solidFill>
                  <a:srgbClr val="002060"/>
                </a:solidFill>
              </a:rPr>
              <a:t>(2,</a:t>
            </a:r>
            <a:r>
              <a:rPr lang="en-IN" b="1" dirty="0">
                <a:solidFill>
                  <a:srgbClr val="002060"/>
                </a:solidFill>
              </a:rPr>
              <a:t>{(2,Ellie,abc),(2,Ellie,vxy)}</a:t>
            </a:r>
            <a:r>
              <a:rPr lang="en-IN" dirty="0">
                <a:solidFill>
                  <a:srgbClr val="002060"/>
                </a:solidFill>
              </a:rPr>
              <a:t>)</a:t>
            </a:r>
          </a:p>
          <a:p>
            <a:pPr marL="365760" lvl="1" indent="0">
              <a:buNone/>
            </a:pPr>
            <a:r>
              <a:rPr lang="en-IN" dirty="0">
                <a:solidFill>
                  <a:srgbClr val="002060"/>
                </a:solidFill>
              </a:rPr>
              <a:t>(3, </a:t>
            </a:r>
            <a:r>
              <a:rPr lang="en-IN" b="1" dirty="0">
                <a:solidFill>
                  <a:srgbClr val="002060"/>
                </a:solidFill>
              </a:rPr>
              <a:t>{(3,Sam,stu)}</a:t>
            </a:r>
            <a:r>
              <a:rPr lang="en-IN" dirty="0">
                <a:solidFill>
                  <a:srgbClr val="002060"/>
                </a:solidFill>
              </a:rPr>
              <a:t>)</a:t>
            </a:r>
          </a:p>
          <a:p>
            <a:pPr marL="365760" lvl="1" indent="0">
              <a:buNone/>
            </a:pPr>
            <a:endParaRPr lang="en-IN" dirty="0"/>
          </a:p>
          <a:p>
            <a:endParaRPr lang="en-IN" dirty="0"/>
          </a:p>
        </p:txBody>
      </p:sp>
    </p:spTree>
    <p:extLst>
      <p:ext uri="{BB962C8B-B14F-4D97-AF65-F5344CB8AC3E}">
        <p14:creationId xmlns:p14="http://schemas.microsoft.com/office/powerpoint/2010/main" val="29464528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631904"/>
          </a:xfrm>
        </p:spPr>
        <p:txBody>
          <a:bodyPr>
            <a:normAutofit lnSpcReduction="10000"/>
          </a:bodyPr>
          <a:lstStyle/>
          <a:p>
            <a:pPr marL="0" indent="0">
              <a:buNone/>
            </a:pPr>
            <a:r>
              <a:rPr lang="en-IN" b="1" dirty="0" smtClean="0"/>
              <a:t>STEP</a:t>
            </a:r>
            <a:r>
              <a:rPr lang="en-IN" dirty="0" smtClean="0"/>
              <a:t> </a:t>
            </a:r>
            <a:r>
              <a:rPr lang="en-IN" b="1" dirty="0" smtClean="0"/>
              <a:t>4</a:t>
            </a:r>
            <a:r>
              <a:rPr lang="en-IN" dirty="0" smtClean="0"/>
              <a:t>– Then the tweets are counted according to the users using </a:t>
            </a:r>
            <a:r>
              <a:rPr lang="en-IN" b="1" dirty="0" smtClean="0"/>
              <a:t>COUNT</a:t>
            </a:r>
            <a:r>
              <a:rPr lang="en-IN" dirty="0" smtClean="0"/>
              <a:t> command. So, that the total number of tweets per user can be easily calculated.</a:t>
            </a:r>
          </a:p>
          <a:p>
            <a:pPr marL="365760" lvl="1" indent="0">
              <a:buNone/>
            </a:pPr>
            <a:r>
              <a:rPr lang="en-IN" dirty="0" smtClean="0"/>
              <a:t>Example of tuple produced as (id, tweet count)</a:t>
            </a:r>
          </a:p>
          <a:p>
            <a:pPr marL="365760" lvl="1" indent="0">
              <a:buNone/>
            </a:pPr>
            <a:r>
              <a:rPr lang="en-IN" dirty="0" smtClean="0"/>
              <a:t>(1,</a:t>
            </a:r>
            <a:r>
              <a:rPr lang="en-IN" b="1" dirty="0" smtClean="0"/>
              <a:t> 3</a:t>
            </a:r>
            <a:r>
              <a:rPr lang="en-IN" dirty="0" smtClean="0"/>
              <a:t>) </a:t>
            </a:r>
          </a:p>
          <a:p>
            <a:pPr marL="365760" lvl="1" indent="0">
              <a:buNone/>
            </a:pPr>
            <a:r>
              <a:rPr lang="en-IN" dirty="0" smtClean="0"/>
              <a:t>(2,</a:t>
            </a:r>
            <a:r>
              <a:rPr lang="en-IN" b="1" dirty="0" smtClean="0"/>
              <a:t> 2</a:t>
            </a:r>
            <a:r>
              <a:rPr lang="en-IN" dirty="0" smtClean="0"/>
              <a:t>)</a:t>
            </a:r>
          </a:p>
          <a:p>
            <a:pPr marL="365760" lvl="1" indent="0">
              <a:buNone/>
            </a:pPr>
            <a:r>
              <a:rPr lang="en-IN" dirty="0" smtClean="0"/>
              <a:t>(3, </a:t>
            </a:r>
            <a:r>
              <a:rPr lang="en-IN" b="1" dirty="0" smtClean="0"/>
              <a:t>1</a:t>
            </a:r>
            <a:r>
              <a:rPr lang="en-IN" dirty="0" smtClean="0"/>
              <a:t>)</a:t>
            </a:r>
          </a:p>
          <a:p>
            <a:pPr marL="0" indent="0">
              <a:buNone/>
            </a:pPr>
            <a:r>
              <a:rPr lang="en-IN" b="1" dirty="0" smtClean="0"/>
              <a:t>STEP</a:t>
            </a:r>
            <a:r>
              <a:rPr lang="en-IN" dirty="0" smtClean="0"/>
              <a:t> </a:t>
            </a:r>
            <a:r>
              <a:rPr lang="en-IN" b="1" dirty="0" smtClean="0"/>
              <a:t>5</a:t>
            </a:r>
            <a:r>
              <a:rPr lang="en-IN" dirty="0" smtClean="0"/>
              <a:t>– At last the result is joined with user table to extract the user name with produced result. </a:t>
            </a:r>
          </a:p>
          <a:p>
            <a:pPr marL="365760" lvl="1" indent="0">
              <a:buNone/>
            </a:pPr>
            <a:r>
              <a:rPr lang="en-IN" dirty="0" smtClean="0"/>
              <a:t>Example of tuple produced as (id, name, tweet count</a:t>
            </a:r>
          </a:p>
          <a:p>
            <a:pPr marL="365760" lvl="1" indent="0">
              <a:buNone/>
            </a:pPr>
            <a:r>
              <a:rPr lang="en-IN" dirty="0" smtClean="0"/>
              <a:t>(1,</a:t>
            </a:r>
            <a:r>
              <a:rPr lang="en-IN" b="1" dirty="0" smtClean="0"/>
              <a:t> Jay, </a:t>
            </a:r>
            <a:r>
              <a:rPr lang="en-IN" dirty="0" smtClean="0"/>
              <a:t>3) </a:t>
            </a:r>
          </a:p>
          <a:p>
            <a:pPr marL="365760" lvl="1" indent="0">
              <a:buNone/>
            </a:pPr>
            <a:r>
              <a:rPr lang="en-IN" dirty="0" smtClean="0"/>
              <a:t>(2,</a:t>
            </a:r>
            <a:r>
              <a:rPr lang="en-IN" b="1" dirty="0" smtClean="0"/>
              <a:t> Ellie, </a:t>
            </a:r>
            <a:r>
              <a:rPr lang="en-IN" dirty="0" smtClean="0"/>
              <a:t>2)</a:t>
            </a:r>
          </a:p>
          <a:p>
            <a:pPr marL="365760" lvl="1" indent="0">
              <a:buNone/>
            </a:pPr>
            <a:r>
              <a:rPr lang="en-IN" dirty="0" smtClean="0"/>
              <a:t>(3, </a:t>
            </a:r>
            <a:r>
              <a:rPr lang="en-IN" b="1" dirty="0" smtClean="0"/>
              <a:t>Sam</a:t>
            </a:r>
            <a:r>
              <a:rPr lang="en-IN" dirty="0" smtClean="0"/>
              <a:t>, 1)</a:t>
            </a:r>
          </a:p>
          <a:p>
            <a:r>
              <a:rPr lang="en-IN" b="1" dirty="0"/>
              <a:t>STEP</a:t>
            </a:r>
            <a:r>
              <a:rPr lang="en-IN" dirty="0"/>
              <a:t> </a:t>
            </a:r>
            <a:r>
              <a:rPr lang="en-IN" b="1" dirty="0"/>
              <a:t>6</a:t>
            </a:r>
            <a:r>
              <a:rPr lang="en-IN" dirty="0"/>
              <a:t>– Finally, this result is stored back in the HDFS.</a:t>
            </a:r>
            <a:endParaRPr lang="en-IN" dirty="0" smtClean="0"/>
          </a:p>
          <a:p>
            <a:pPr marL="0" indent="0">
              <a:buNone/>
            </a:pPr>
            <a:endParaRPr lang="en-IN" dirty="0" smtClean="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11141921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b="1" dirty="0"/>
              <a:t>STEP</a:t>
            </a:r>
            <a:r>
              <a:rPr lang="en-IN" dirty="0"/>
              <a:t> </a:t>
            </a:r>
            <a:r>
              <a:rPr lang="en-IN" b="1" dirty="0"/>
              <a:t>6</a:t>
            </a:r>
            <a:r>
              <a:rPr lang="en-IN" dirty="0"/>
              <a:t>– Finally, this result is stored back in the HDFS.</a:t>
            </a:r>
          </a:p>
          <a:p>
            <a:r>
              <a:rPr lang="en-IN" dirty="0"/>
              <a:t>Pig is not only limited to this operation. It can perform various other operations which I mentioned earlier in this use case.</a:t>
            </a:r>
          </a:p>
          <a:p>
            <a:r>
              <a:rPr lang="en-IN" dirty="0"/>
              <a:t>These insights helps Twitter to perform sentiment analysis and develop machine learning algorithms based on the user </a:t>
            </a:r>
            <a:r>
              <a:rPr lang="en-IN" dirty="0" err="1"/>
              <a:t>behaviors</a:t>
            </a:r>
            <a:r>
              <a:rPr lang="en-IN" dirty="0"/>
              <a:t> and patterns.</a:t>
            </a:r>
          </a:p>
          <a:p>
            <a:r>
              <a:rPr lang="en-IN" dirty="0"/>
              <a:t>Now, after knowing the Twitter case study, in this Apache Pig tutorial, let us take a deep dive and understand the architecture of Apache Pig and Pig Latin’s data model. This will help us understand how pig works internally. Apache Pig draws its strength from its architecture.</a:t>
            </a:r>
          </a:p>
          <a:p>
            <a:endParaRPr lang="en-IN" dirty="0"/>
          </a:p>
        </p:txBody>
      </p:sp>
    </p:spTree>
    <p:extLst>
      <p:ext uri="{BB962C8B-B14F-4D97-AF65-F5344CB8AC3E}">
        <p14:creationId xmlns:p14="http://schemas.microsoft.com/office/powerpoint/2010/main" val="31004282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Apache Pig case study : New York Vehicle Collisions</a:t>
            </a:r>
            <a:r>
              <a:rPr lang="en-IN" dirty="0"/>
              <a:t/>
            </a:r>
            <a:br>
              <a:rPr lang="en-IN" dirty="0"/>
            </a:br>
            <a:endParaRPr lang="en-IN" dirty="0"/>
          </a:p>
        </p:txBody>
      </p:sp>
      <p:sp>
        <p:nvSpPr>
          <p:cNvPr id="3" name="Content Placeholder 2"/>
          <p:cNvSpPr>
            <a:spLocks noGrp="1"/>
          </p:cNvSpPr>
          <p:nvPr>
            <p:ph idx="1"/>
          </p:nvPr>
        </p:nvSpPr>
        <p:spPr>
          <a:xfrm>
            <a:off x="395536" y="1484784"/>
            <a:ext cx="8291264" cy="4839816"/>
          </a:xfrm>
        </p:spPr>
        <p:txBody>
          <a:bodyPr/>
          <a:lstStyle/>
          <a:p>
            <a:r>
              <a:rPr lang="en-IN" dirty="0" smtClean="0"/>
              <a:t>Download </a:t>
            </a:r>
            <a:r>
              <a:rPr lang="en-IN" dirty="0"/>
              <a:t>data set in CSV format from </a:t>
            </a:r>
            <a:r>
              <a:rPr lang="en-IN" u="sng" dirty="0"/>
              <a:t>New York city open data source</a:t>
            </a:r>
            <a:r>
              <a:rPr lang="en-IN" dirty="0"/>
              <a:t>.</a:t>
            </a:r>
          </a:p>
          <a:p>
            <a:r>
              <a:rPr lang="en-IN" dirty="0"/>
              <a:t>Upload the CSV to HDFS . Let us assume it is uploaded to the path “/user/nitinguptabciit3123/pig/</a:t>
            </a:r>
            <a:r>
              <a:rPr lang="en-IN" dirty="0" err="1"/>
              <a:t>nyc_collission</a:t>
            </a:r>
            <a:r>
              <a:rPr lang="en-IN" dirty="0"/>
              <a:t>/NYPD_Motor_Vehicle_Collisions.csv”</a:t>
            </a:r>
          </a:p>
          <a:p>
            <a:r>
              <a:rPr lang="en-IN" dirty="0"/>
              <a:t>Start pig console and execute below commands</a:t>
            </a:r>
          </a:p>
        </p:txBody>
      </p:sp>
    </p:spTree>
    <p:extLst>
      <p:ext uri="{BB962C8B-B14F-4D97-AF65-F5344CB8AC3E}">
        <p14:creationId xmlns:p14="http://schemas.microsoft.com/office/powerpoint/2010/main" val="3478908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04664"/>
            <a:ext cx="8579296" cy="5919936"/>
          </a:xfrm>
        </p:spPr>
        <p:txBody>
          <a:bodyPr>
            <a:normAutofit fontScale="92500" lnSpcReduction="20000"/>
          </a:bodyPr>
          <a:lstStyle/>
          <a:p>
            <a:r>
              <a:rPr lang="en-IN" dirty="0"/>
              <a:t>Load </a:t>
            </a:r>
            <a:r>
              <a:rPr lang="en-IN" dirty="0" err="1"/>
              <a:t>collissions</a:t>
            </a:r>
            <a:r>
              <a:rPr lang="en-IN" dirty="0"/>
              <a:t> list from HDFS</a:t>
            </a:r>
          </a:p>
          <a:p>
            <a:r>
              <a:rPr lang="en-IN" dirty="0" err="1"/>
              <a:t>collissions_list</a:t>
            </a:r>
            <a:r>
              <a:rPr lang="en-IN" dirty="0"/>
              <a:t> = LOAD ‘/user/nitinguptabciit3123/pig/</a:t>
            </a:r>
            <a:r>
              <a:rPr lang="en-IN" dirty="0" err="1"/>
              <a:t>nyc_collission</a:t>
            </a:r>
            <a:r>
              <a:rPr lang="en-IN" dirty="0"/>
              <a:t>/NYPD_Motor_Vehicle_Collisions.csv’ USING </a:t>
            </a:r>
            <a:r>
              <a:rPr lang="en-IN" dirty="0" err="1"/>
              <a:t>PigStorage</a:t>
            </a:r>
            <a:r>
              <a:rPr lang="en-IN" dirty="0"/>
              <a:t>(‘,’) AS (</a:t>
            </a:r>
            <a:r>
              <a:rPr lang="en-IN" dirty="0" err="1"/>
              <a:t>date:chararray</a:t>
            </a:r>
            <a:r>
              <a:rPr lang="en-IN" dirty="0"/>
              <a:t>, </a:t>
            </a:r>
            <a:r>
              <a:rPr lang="en-IN" dirty="0" err="1"/>
              <a:t>time:chararray</a:t>
            </a:r>
            <a:r>
              <a:rPr lang="en-IN" dirty="0"/>
              <a:t>, </a:t>
            </a:r>
            <a:r>
              <a:rPr lang="en-IN" dirty="0" err="1"/>
              <a:t>borough:chararray</a:t>
            </a:r>
            <a:r>
              <a:rPr lang="en-IN" dirty="0"/>
              <a:t>, </a:t>
            </a:r>
            <a:r>
              <a:rPr lang="en-IN" dirty="0" err="1"/>
              <a:t>zipcode:chararray</a:t>
            </a:r>
            <a:r>
              <a:rPr lang="en-IN" dirty="0"/>
              <a:t>, </a:t>
            </a:r>
            <a:r>
              <a:rPr lang="en-IN" dirty="0" err="1"/>
              <a:t>latitude:chararray</a:t>
            </a:r>
            <a:r>
              <a:rPr lang="en-IN" dirty="0"/>
              <a:t>, </a:t>
            </a:r>
            <a:r>
              <a:rPr lang="en-IN" dirty="0" err="1"/>
              <a:t>longtitude:chararray</a:t>
            </a:r>
            <a:r>
              <a:rPr lang="en-IN" dirty="0"/>
              <a:t>, </a:t>
            </a:r>
            <a:r>
              <a:rPr lang="en-IN" dirty="0" err="1"/>
              <a:t>location:chararray</a:t>
            </a:r>
            <a:r>
              <a:rPr lang="en-IN" dirty="0"/>
              <a:t>, </a:t>
            </a:r>
            <a:r>
              <a:rPr lang="en-IN" dirty="0" err="1"/>
              <a:t>onStreetName:chararray</a:t>
            </a:r>
            <a:r>
              <a:rPr lang="en-IN" dirty="0"/>
              <a:t>, </a:t>
            </a:r>
            <a:r>
              <a:rPr lang="en-IN" dirty="0" err="1"/>
              <a:t>crossStreetName:chararray</a:t>
            </a:r>
            <a:r>
              <a:rPr lang="en-IN" dirty="0"/>
              <a:t>, </a:t>
            </a:r>
            <a:r>
              <a:rPr lang="en-IN" dirty="0" err="1"/>
              <a:t>offStreetName:chararray</a:t>
            </a:r>
            <a:r>
              <a:rPr lang="en-IN" dirty="0"/>
              <a:t>, </a:t>
            </a:r>
            <a:r>
              <a:rPr lang="en-IN" dirty="0" err="1"/>
              <a:t>numberOfPersonsInjured:int</a:t>
            </a:r>
            <a:r>
              <a:rPr lang="en-IN" dirty="0"/>
              <a:t>, </a:t>
            </a:r>
            <a:r>
              <a:rPr lang="en-IN" dirty="0" err="1"/>
              <a:t>numberOfPersonsKilled:int</a:t>
            </a:r>
            <a:r>
              <a:rPr lang="en-IN" dirty="0"/>
              <a:t>, </a:t>
            </a:r>
            <a:r>
              <a:rPr lang="en-IN" dirty="0" err="1"/>
              <a:t>numberOfPedestriansInjured:int</a:t>
            </a:r>
            <a:r>
              <a:rPr lang="en-IN" dirty="0"/>
              <a:t>, </a:t>
            </a:r>
            <a:r>
              <a:rPr lang="en-IN" dirty="0" err="1"/>
              <a:t>numberOfPedestriansKilled:int</a:t>
            </a:r>
            <a:r>
              <a:rPr lang="en-IN" dirty="0"/>
              <a:t>, </a:t>
            </a:r>
            <a:r>
              <a:rPr lang="en-IN" dirty="0" err="1"/>
              <a:t>numberOfCyclistInjured:int</a:t>
            </a:r>
            <a:r>
              <a:rPr lang="en-IN" dirty="0"/>
              <a:t>, </a:t>
            </a:r>
            <a:r>
              <a:rPr lang="en-IN" dirty="0" err="1"/>
              <a:t>numberOfCyclistKilled:int</a:t>
            </a:r>
            <a:r>
              <a:rPr lang="en-IN" dirty="0"/>
              <a:t>, </a:t>
            </a:r>
            <a:r>
              <a:rPr lang="en-IN" dirty="0" err="1"/>
              <a:t>numberOfMotoristInjured:int</a:t>
            </a:r>
            <a:r>
              <a:rPr lang="en-IN" dirty="0"/>
              <a:t>, </a:t>
            </a:r>
            <a:r>
              <a:rPr lang="en-IN" dirty="0" err="1"/>
              <a:t>numberOfMotoristKilled:int</a:t>
            </a:r>
            <a:r>
              <a:rPr lang="en-IN" dirty="0"/>
              <a:t>, contributingFactorVehicle1:chararray, contributingFactorVehicle2:chararray, contributingFactorVehicle3:chararray, contributingFactorVehicle4:chararray, contributingFactorVehicle5:chararray);</a:t>
            </a:r>
          </a:p>
        </p:txBody>
      </p:sp>
    </p:spTree>
    <p:extLst>
      <p:ext uri="{BB962C8B-B14F-4D97-AF65-F5344CB8AC3E}">
        <p14:creationId xmlns:p14="http://schemas.microsoft.com/office/powerpoint/2010/main" val="3079691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332656"/>
            <a:ext cx="8712968" cy="5991944"/>
          </a:xfrm>
        </p:spPr>
        <p:txBody>
          <a:bodyPr>
            <a:normAutofit/>
          </a:bodyPr>
          <a:lstStyle/>
          <a:p>
            <a:pPr marL="0" indent="0">
              <a:buNone/>
            </a:pPr>
            <a:r>
              <a:rPr lang="en-IN" dirty="0"/>
              <a:t>Sort collisions list by borough</a:t>
            </a:r>
          </a:p>
          <a:p>
            <a:pPr marL="0" indent="0">
              <a:buNone/>
            </a:pPr>
            <a:r>
              <a:rPr lang="en-IN" dirty="0" err="1" smtClean="0"/>
              <a:t>sorted_by_borough</a:t>
            </a:r>
            <a:r>
              <a:rPr lang="en-IN" dirty="0" smtClean="0"/>
              <a:t> </a:t>
            </a:r>
            <a:r>
              <a:rPr lang="en-IN" dirty="0"/>
              <a:t>= ORDER </a:t>
            </a:r>
            <a:r>
              <a:rPr lang="en-IN" dirty="0" err="1"/>
              <a:t>collissions_list</a:t>
            </a:r>
            <a:r>
              <a:rPr lang="en-IN" dirty="0"/>
              <a:t> BY borough </a:t>
            </a:r>
            <a:r>
              <a:rPr lang="en-IN" dirty="0" err="1"/>
              <a:t>asc</a:t>
            </a:r>
            <a:r>
              <a:rPr lang="en-IN" dirty="0" smtClean="0"/>
              <a:t>;</a:t>
            </a:r>
          </a:p>
          <a:p>
            <a:pPr marL="0" indent="0">
              <a:buNone/>
            </a:pPr>
            <a:r>
              <a:rPr lang="en-IN" dirty="0"/>
              <a:t>Find number of collisions per borough</a:t>
            </a:r>
          </a:p>
          <a:p>
            <a:pPr marL="0" indent="0">
              <a:buNone/>
            </a:pPr>
            <a:endParaRPr lang="en-IN" dirty="0"/>
          </a:p>
          <a:p>
            <a:pPr marL="0" indent="0">
              <a:buNone/>
            </a:pPr>
            <a:r>
              <a:rPr lang="en-IN" dirty="0"/>
              <a:t>Group by borough</a:t>
            </a:r>
          </a:p>
          <a:p>
            <a:pPr marL="0" indent="0">
              <a:buNone/>
            </a:pPr>
            <a:r>
              <a:rPr lang="en-IN" dirty="0" err="1"/>
              <a:t>group_by_borough</a:t>
            </a:r>
            <a:r>
              <a:rPr lang="en-IN" dirty="0"/>
              <a:t> = GROUP </a:t>
            </a:r>
            <a:r>
              <a:rPr lang="en-IN" dirty="0" err="1"/>
              <a:t>sorted_by_borough</a:t>
            </a:r>
            <a:r>
              <a:rPr lang="en-IN" dirty="0"/>
              <a:t> BY borough;</a:t>
            </a:r>
          </a:p>
          <a:p>
            <a:pPr marL="0" indent="0">
              <a:buNone/>
            </a:pPr>
            <a:r>
              <a:rPr lang="en-IN" dirty="0" smtClean="0"/>
              <a:t>2</a:t>
            </a:r>
            <a:r>
              <a:rPr lang="en-IN" dirty="0"/>
              <a:t>. Find count</a:t>
            </a:r>
          </a:p>
          <a:p>
            <a:pPr marL="0" indent="0">
              <a:buNone/>
            </a:pPr>
            <a:r>
              <a:rPr lang="en-IN" dirty="0" err="1" smtClean="0"/>
              <a:t>total_collissions_per_borough</a:t>
            </a:r>
            <a:r>
              <a:rPr lang="en-IN" dirty="0" smtClean="0"/>
              <a:t> </a:t>
            </a:r>
            <a:r>
              <a:rPr lang="en-IN" dirty="0"/>
              <a:t>= FOREACH </a:t>
            </a:r>
            <a:r>
              <a:rPr lang="en-IN" dirty="0" err="1"/>
              <a:t>group_by_borough</a:t>
            </a:r>
            <a:r>
              <a:rPr lang="en-IN" dirty="0"/>
              <a:t> GENERATE group, COUNT(</a:t>
            </a:r>
            <a:r>
              <a:rPr lang="en-IN" dirty="0" err="1"/>
              <a:t>sorted_by_borough</a:t>
            </a:r>
            <a:r>
              <a:rPr lang="en-IN" dirty="0"/>
              <a:t>);</a:t>
            </a:r>
          </a:p>
          <a:p>
            <a:pPr marL="0" indent="0">
              <a:buNone/>
            </a:pPr>
            <a:r>
              <a:rPr lang="en-IN" dirty="0" smtClean="0"/>
              <a:t>3</a:t>
            </a:r>
            <a:r>
              <a:rPr lang="en-IN" dirty="0"/>
              <a:t>. </a:t>
            </a:r>
          </a:p>
        </p:txBody>
      </p:sp>
    </p:spTree>
    <p:extLst>
      <p:ext uri="{BB962C8B-B14F-4D97-AF65-F5344CB8AC3E}">
        <p14:creationId xmlns:p14="http://schemas.microsoft.com/office/powerpoint/2010/main" val="38846480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8291264" cy="5127848"/>
          </a:xfrm>
        </p:spPr>
        <p:txBody>
          <a:bodyPr>
            <a:normAutofit fontScale="92500" lnSpcReduction="10000"/>
          </a:bodyPr>
          <a:lstStyle/>
          <a:p>
            <a:pPr marL="0" indent="0">
              <a:buNone/>
            </a:pPr>
            <a:r>
              <a:rPr lang="en-IN" dirty="0"/>
              <a:t>Dump the result</a:t>
            </a:r>
          </a:p>
          <a:p>
            <a:pPr marL="0" indent="0">
              <a:buNone/>
            </a:pPr>
            <a:r>
              <a:rPr lang="en-IN" dirty="0"/>
              <a:t>/*</a:t>
            </a:r>
          </a:p>
          <a:p>
            <a:pPr marL="0" indent="0">
              <a:buNone/>
            </a:pPr>
            <a:r>
              <a:rPr lang="en-IN" dirty="0"/>
              <a:t>DUMP </a:t>
            </a:r>
            <a:r>
              <a:rPr lang="en-IN" dirty="0" err="1"/>
              <a:t>total_collissions_per_borough</a:t>
            </a:r>
            <a:r>
              <a:rPr lang="en-IN" dirty="0"/>
              <a:t>;</a:t>
            </a:r>
          </a:p>
          <a:p>
            <a:pPr marL="0" indent="0">
              <a:buNone/>
            </a:pPr>
            <a:r>
              <a:rPr lang="en-IN" dirty="0"/>
              <a:t>(0,1)</a:t>
            </a:r>
          </a:p>
          <a:p>
            <a:pPr marL="0" indent="0">
              <a:buNone/>
            </a:pPr>
            <a:r>
              <a:rPr lang="en-IN" dirty="0"/>
              <a:t>(BRONX,129714)</a:t>
            </a:r>
          </a:p>
          <a:p>
            <a:pPr marL="0" indent="0">
              <a:buNone/>
            </a:pPr>
            <a:r>
              <a:rPr lang="en-IN" dirty="0"/>
              <a:t>(QUEENS,251493)</a:t>
            </a:r>
          </a:p>
          <a:p>
            <a:pPr marL="0" indent="0">
              <a:buNone/>
            </a:pPr>
            <a:r>
              <a:rPr lang="en-IN" dirty="0"/>
              <a:t>(BOROUGH,1)</a:t>
            </a:r>
          </a:p>
          <a:p>
            <a:pPr marL="0" indent="0">
              <a:buNone/>
            </a:pPr>
            <a:r>
              <a:rPr lang="en-IN" dirty="0"/>
              <a:t>(BROOKLYN,295529)</a:t>
            </a:r>
          </a:p>
          <a:p>
            <a:pPr marL="0" indent="0">
              <a:buNone/>
            </a:pPr>
            <a:r>
              <a:rPr lang="en-IN" dirty="0"/>
              <a:t>(MANHATTAN,237097)</a:t>
            </a:r>
          </a:p>
          <a:p>
            <a:pPr marL="0" indent="0">
              <a:buNone/>
            </a:pPr>
            <a:r>
              <a:rPr lang="en-IN" dirty="0"/>
              <a:t>(STATEN ISLAND,43497)</a:t>
            </a:r>
          </a:p>
          <a:p>
            <a:pPr marL="0" indent="0">
              <a:buNone/>
            </a:pPr>
            <a:r>
              <a:rPr lang="en-IN" dirty="0"/>
              <a:t>(,394647)</a:t>
            </a:r>
          </a:p>
          <a:p>
            <a:pPr marL="0" indent="0">
              <a:buNone/>
            </a:pPr>
            <a:r>
              <a:rPr lang="en-IN" dirty="0"/>
              <a:t>*/</a:t>
            </a:r>
          </a:p>
          <a:p>
            <a:endParaRPr lang="en-IN" dirty="0"/>
          </a:p>
        </p:txBody>
      </p:sp>
    </p:spTree>
    <p:extLst>
      <p:ext uri="{BB962C8B-B14F-4D97-AF65-F5344CB8AC3E}">
        <p14:creationId xmlns:p14="http://schemas.microsoft.com/office/powerpoint/2010/main" val="425190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dirty="0" smtClean="0"/>
              <a:t>Apache Pig vs SQL</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081947434"/>
              </p:ext>
            </p:extLst>
          </p:nvPr>
        </p:nvGraphicFramePr>
        <p:xfrm>
          <a:off x="457200" y="1484784"/>
          <a:ext cx="8229600" cy="4104456"/>
        </p:xfrm>
        <a:graphic>
          <a:graphicData uri="http://schemas.openxmlformats.org/drawingml/2006/table">
            <a:tbl>
              <a:tblPr>
                <a:tableStyleId>{69C7853C-536D-4A76-A0AE-DD22124D55A5}</a:tableStyleId>
              </a:tblPr>
              <a:tblGrid>
                <a:gridCol w="4114800"/>
                <a:gridCol w="4114800"/>
              </a:tblGrid>
              <a:tr h="441682">
                <a:tc>
                  <a:txBody>
                    <a:bodyPr/>
                    <a:lstStyle/>
                    <a:p>
                      <a:pPr algn="ctr"/>
                      <a:r>
                        <a:rPr lang="en-US" dirty="0">
                          <a:effectLst/>
                        </a:rPr>
                        <a:t>Pig</a:t>
                      </a:r>
                      <a:endParaRPr lang="en-US" b="1" dirty="0">
                        <a:solidFill>
                          <a:srgbClr val="FF0000"/>
                        </a:solidFill>
                        <a:effectLst/>
                        <a:latin typeface="Bookman Old Style" panose="02050604050505020204" pitchFamily="18" charset="0"/>
                      </a:endParaRPr>
                    </a:p>
                  </a:txBody>
                  <a:tcPr anchor="ctr"/>
                </a:tc>
                <a:tc>
                  <a:txBody>
                    <a:bodyPr/>
                    <a:lstStyle/>
                    <a:p>
                      <a:pPr algn="ctr"/>
                      <a:r>
                        <a:rPr lang="en-US" dirty="0">
                          <a:effectLst/>
                        </a:rPr>
                        <a:t>SQL</a:t>
                      </a:r>
                      <a:endParaRPr lang="en-US" b="1" dirty="0">
                        <a:solidFill>
                          <a:srgbClr val="FF0000"/>
                        </a:solidFill>
                        <a:effectLst/>
                        <a:latin typeface="Bookman Old Style" panose="02050604050505020204" pitchFamily="18" charset="0"/>
                      </a:endParaRPr>
                    </a:p>
                  </a:txBody>
                  <a:tcPr anchor="ctr"/>
                </a:tc>
              </a:tr>
              <a:tr h="772943">
                <a:tc>
                  <a:txBody>
                    <a:bodyPr/>
                    <a:lstStyle/>
                    <a:p>
                      <a:r>
                        <a:rPr lang="en-US" dirty="0"/>
                        <a:t>Pig Latin is a </a:t>
                      </a:r>
                      <a:r>
                        <a:rPr lang="en-US" dirty="0" smtClean="0"/>
                        <a:t>procedural </a:t>
                      </a:r>
                      <a:r>
                        <a:rPr lang="en-US" dirty="0"/>
                        <a:t>language.</a:t>
                      </a:r>
                      <a:endParaRPr lang="en-US" dirty="0">
                        <a:solidFill>
                          <a:schemeClr val="tx1"/>
                        </a:solidFill>
                        <a:latin typeface="Bookman Old Style" panose="02050604050505020204" pitchFamily="18" charset="0"/>
                      </a:endParaRPr>
                    </a:p>
                  </a:txBody>
                  <a:tcPr anchor="ctr"/>
                </a:tc>
                <a:tc>
                  <a:txBody>
                    <a:bodyPr/>
                    <a:lstStyle/>
                    <a:p>
                      <a:r>
                        <a:rPr lang="en-US" dirty="0"/>
                        <a:t>SQL is a declarative language.</a:t>
                      </a:r>
                      <a:endParaRPr lang="en-US" dirty="0">
                        <a:solidFill>
                          <a:schemeClr val="tx1"/>
                        </a:solidFill>
                        <a:latin typeface="Bookman Old Style" panose="02050604050505020204" pitchFamily="18" charset="0"/>
                      </a:endParaRPr>
                    </a:p>
                  </a:txBody>
                  <a:tcPr anchor="ctr"/>
                </a:tc>
              </a:tr>
              <a:tr h="1161639">
                <a:tc>
                  <a:txBody>
                    <a:bodyPr/>
                    <a:lstStyle/>
                    <a:p>
                      <a:r>
                        <a:rPr lang="en-US" dirty="0"/>
                        <a:t>In Apache Pig, schema is optional. We can store data without designing a schema </a:t>
                      </a:r>
                      <a:r>
                        <a:rPr lang="en-US" dirty="0" smtClean="0">
                          <a:effectLst/>
                        </a:rPr>
                        <a:t>values are stored as $01</a:t>
                      </a:r>
                      <a:r>
                        <a:rPr lang="en-US" dirty="0">
                          <a:effectLst/>
                        </a:rPr>
                        <a:t>,$</a:t>
                      </a:r>
                      <a:r>
                        <a:rPr lang="en-US" dirty="0" smtClean="0">
                          <a:effectLst/>
                        </a:rPr>
                        <a:t>02 etc</a:t>
                      </a:r>
                      <a:r>
                        <a:rPr lang="en-US" dirty="0">
                          <a:effectLst/>
                        </a:rPr>
                        <a:t>. </a:t>
                      </a:r>
                      <a:endParaRPr lang="en-US" dirty="0">
                        <a:solidFill>
                          <a:schemeClr val="tx1"/>
                        </a:solidFill>
                        <a:latin typeface="Bookman Old Style" panose="02050604050505020204" pitchFamily="18" charset="0"/>
                      </a:endParaRPr>
                    </a:p>
                  </a:txBody>
                  <a:tcPr anchor="ctr"/>
                </a:tc>
                <a:tc>
                  <a:txBody>
                    <a:bodyPr/>
                    <a:lstStyle/>
                    <a:p>
                      <a:r>
                        <a:rPr lang="en-US" dirty="0"/>
                        <a:t>Schema is mandatory in SQL.</a:t>
                      </a:r>
                      <a:endParaRPr lang="en-US" dirty="0">
                        <a:solidFill>
                          <a:schemeClr val="tx1"/>
                        </a:solidFill>
                        <a:latin typeface="Bookman Old Style" panose="02050604050505020204" pitchFamily="18" charset="0"/>
                      </a:endParaRPr>
                    </a:p>
                  </a:txBody>
                  <a:tcPr anchor="ctr"/>
                </a:tc>
              </a:tr>
              <a:tr h="772943">
                <a:tc>
                  <a:txBody>
                    <a:bodyPr/>
                    <a:lstStyle/>
                    <a:p>
                      <a:r>
                        <a:rPr lang="en-US" dirty="0"/>
                        <a:t>The data model in Apache Pig is nested relational.</a:t>
                      </a:r>
                      <a:endParaRPr lang="en-US" dirty="0">
                        <a:solidFill>
                          <a:schemeClr val="tx1"/>
                        </a:solidFill>
                        <a:latin typeface="Bookman Old Style" panose="02050604050505020204" pitchFamily="18" charset="0"/>
                      </a:endParaRPr>
                    </a:p>
                  </a:txBody>
                  <a:tcPr anchor="ctr"/>
                </a:tc>
                <a:tc>
                  <a:txBody>
                    <a:bodyPr/>
                    <a:lstStyle/>
                    <a:p>
                      <a:r>
                        <a:rPr lang="en-US" dirty="0"/>
                        <a:t>The data model used in SQL is flat relational.</a:t>
                      </a:r>
                      <a:endParaRPr lang="en-US" dirty="0">
                        <a:solidFill>
                          <a:schemeClr val="tx1"/>
                        </a:solidFill>
                        <a:latin typeface="Bookman Old Style" panose="02050604050505020204" pitchFamily="18" charset="0"/>
                      </a:endParaRPr>
                    </a:p>
                  </a:txBody>
                  <a:tcPr anchor="ctr"/>
                </a:tc>
              </a:tr>
              <a:tr h="955249">
                <a:tc>
                  <a:txBody>
                    <a:bodyPr/>
                    <a:lstStyle/>
                    <a:p>
                      <a:r>
                        <a:rPr lang="en-US" dirty="0"/>
                        <a:t>Apache Pig provides limited opportunity for Query optimization.</a:t>
                      </a:r>
                      <a:endParaRPr lang="en-US" dirty="0">
                        <a:solidFill>
                          <a:schemeClr val="tx1"/>
                        </a:solidFill>
                        <a:latin typeface="Bookman Old Style" panose="02050604050505020204" pitchFamily="18" charset="0"/>
                      </a:endParaRPr>
                    </a:p>
                  </a:txBody>
                  <a:tcPr anchor="ctr"/>
                </a:tc>
                <a:tc>
                  <a:txBody>
                    <a:bodyPr/>
                    <a:lstStyle/>
                    <a:p>
                      <a:r>
                        <a:rPr lang="en-US" dirty="0"/>
                        <a:t>There is more opportunity for query optimization in SQL.</a:t>
                      </a:r>
                      <a:endParaRPr lang="en-US" dirty="0">
                        <a:solidFill>
                          <a:schemeClr val="tx1"/>
                        </a:solidFill>
                        <a:latin typeface="Bookman Old Style" panose="02050604050505020204" pitchFamily="18" charset="0"/>
                      </a:endParaRPr>
                    </a:p>
                  </a:txBody>
                  <a:tcPr anchor="ctr"/>
                </a:tc>
              </a:tr>
            </a:tbl>
          </a:graphicData>
        </a:graphic>
      </p:graphicFrame>
    </p:spTree>
    <p:extLst>
      <p:ext uri="{BB962C8B-B14F-4D97-AF65-F5344CB8AC3E}">
        <p14:creationId xmlns:p14="http://schemas.microsoft.com/office/powerpoint/2010/main" val="31080482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IN" dirty="0"/>
              <a:t>Find number of collisions per date</a:t>
            </a:r>
          </a:p>
          <a:p>
            <a:endParaRPr lang="en-IN" dirty="0"/>
          </a:p>
          <a:p>
            <a:r>
              <a:rPr lang="en-IN" dirty="0"/>
              <a:t>Group by date</a:t>
            </a:r>
          </a:p>
          <a:p>
            <a:r>
              <a:rPr lang="en-IN" dirty="0" err="1"/>
              <a:t>group_by_date</a:t>
            </a:r>
            <a:r>
              <a:rPr lang="en-IN" dirty="0"/>
              <a:t> = GROUP </a:t>
            </a:r>
            <a:r>
              <a:rPr lang="en-IN" dirty="0" err="1"/>
              <a:t>sorted_by_borough</a:t>
            </a:r>
            <a:r>
              <a:rPr lang="en-IN" dirty="0"/>
              <a:t> BY date;</a:t>
            </a:r>
          </a:p>
          <a:p>
            <a:endParaRPr lang="en-IN" dirty="0"/>
          </a:p>
          <a:p>
            <a:r>
              <a:rPr lang="en-IN" dirty="0"/>
              <a:t>2. Find count</a:t>
            </a:r>
          </a:p>
          <a:p>
            <a:endParaRPr lang="en-IN" dirty="0"/>
          </a:p>
          <a:p>
            <a:r>
              <a:rPr lang="en-IN" dirty="0" err="1"/>
              <a:t>total_collissions_per_date</a:t>
            </a:r>
            <a:r>
              <a:rPr lang="en-IN" dirty="0"/>
              <a:t> = FOREACH </a:t>
            </a:r>
            <a:r>
              <a:rPr lang="en-IN" dirty="0" err="1"/>
              <a:t>group_by_date</a:t>
            </a:r>
            <a:r>
              <a:rPr lang="en-IN" dirty="0"/>
              <a:t> GENERATE group, COUNT(</a:t>
            </a:r>
            <a:r>
              <a:rPr lang="en-IN" dirty="0" err="1"/>
              <a:t>sorted_by_borough</a:t>
            </a:r>
            <a:r>
              <a:rPr lang="en-IN" dirty="0"/>
              <a:t>);</a:t>
            </a:r>
          </a:p>
          <a:p>
            <a:endParaRPr lang="en-IN" dirty="0"/>
          </a:p>
          <a:p>
            <a:r>
              <a:rPr lang="en-IN" dirty="0"/>
              <a:t>3. Dump result</a:t>
            </a:r>
          </a:p>
          <a:p>
            <a:endParaRPr lang="en-IN" dirty="0"/>
          </a:p>
          <a:p>
            <a:r>
              <a:rPr lang="en-IN" dirty="0"/>
              <a:t>DUMP </a:t>
            </a:r>
            <a:r>
              <a:rPr lang="en-IN" dirty="0" err="1"/>
              <a:t>total_collissions_per_date</a:t>
            </a:r>
            <a:endParaRPr lang="en-IN" dirty="0"/>
          </a:p>
        </p:txBody>
      </p:sp>
    </p:spTree>
    <p:extLst>
      <p:ext uri="{BB962C8B-B14F-4D97-AF65-F5344CB8AC3E}">
        <p14:creationId xmlns:p14="http://schemas.microsoft.com/office/powerpoint/2010/main" val="122822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lstStyle/>
          <a:p>
            <a:r>
              <a:rPr lang="en-US" b="1" dirty="0" smtClean="0"/>
              <a:t>Applications of Apache Pig</a:t>
            </a:r>
            <a:endParaRPr lang="en-US" dirty="0"/>
          </a:p>
        </p:txBody>
      </p:sp>
      <p:sp>
        <p:nvSpPr>
          <p:cNvPr id="3" name="Content Placeholder 2"/>
          <p:cNvSpPr>
            <a:spLocks noGrp="1"/>
          </p:cNvSpPr>
          <p:nvPr>
            <p:ph idx="1"/>
          </p:nvPr>
        </p:nvSpPr>
        <p:spPr>
          <a:xfrm>
            <a:off x="539552" y="1412776"/>
            <a:ext cx="8229600" cy="5040560"/>
          </a:xfrm>
        </p:spPr>
        <p:txBody>
          <a:bodyPr>
            <a:normAutofit/>
          </a:bodyPr>
          <a:lstStyle/>
          <a:p>
            <a:r>
              <a:rPr lang="en-US" dirty="0" smtClean="0"/>
              <a:t>Apache Pig is generally used by data scientists for performing tasks involving ad-hoc processing and quick prototyping. </a:t>
            </a:r>
          </a:p>
          <a:p>
            <a:pPr marL="0" indent="0">
              <a:buNone/>
            </a:pPr>
            <a:r>
              <a:rPr lang="en-US" dirty="0" smtClean="0"/>
              <a:t>Apache Pig is used −</a:t>
            </a:r>
          </a:p>
          <a:p>
            <a:r>
              <a:rPr lang="en-US" dirty="0" smtClean="0"/>
              <a:t>To process huge data sources such as web logs.</a:t>
            </a:r>
          </a:p>
          <a:p>
            <a:r>
              <a:rPr lang="en-US" dirty="0" smtClean="0"/>
              <a:t>To perform data processing for search platforms.</a:t>
            </a:r>
          </a:p>
          <a:p>
            <a:r>
              <a:rPr lang="en-US" dirty="0" smtClean="0"/>
              <a:t>To process time sensitive data loads.</a:t>
            </a:r>
          </a:p>
          <a:p>
            <a:endParaRPr lang="en-US" dirty="0"/>
          </a:p>
        </p:txBody>
      </p:sp>
    </p:spTree>
    <p:extLst>
      <p:ext uri="{BB962C8B-B14F-4D97-AF65-F5344CB8AC3E}">
        <p14:creationId xmlns:p14="http://schemas.microsoft.com/office/powerpoint/2010/main" val="80609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29600" cy="576064"/>
          </a:xfrm>
        </p:spPr>
        <p:txBody>
          <a:bodyPr>
            <a:normAutofit fontScale="90000"/>
          </a:bodyPr>
          <a:lstStyle/>
          <a:p>
            <a:r>
              <a:rPr lang="en-US" dirty="0"/>
              <a:t>I				Install PIG</a:t>
            </a:r>
          </a:p>
        </p:txBody>
      </p:sp>
      <p:sp>
        <p:nvSpPr>
          <p:cNvPr id="3" name="Content Placeholder 2"/>
          <p:cNvSpPr>
            <a:spLocks noGrp="1"/>
          </p:cNvSpPr>
          <p:nvPr>
            <p:ph idx="1"/>
          </p:nvPr>
        </p:nvSpPr>
        <p:spPr>
          <a:xfrm>
            <a:off x="179512" y="908720"/>
            <a:ext cx="8964488" cy="5029200"/>
          </a:xfrm>
        </p:spPr>
        <p:txBody>
          <a:bodyPr>
            <a:noAutofit/>
          </a:bodyPr>
          <a:lstStyle/>
          <a:p>
            <a:pPr marL="119063" indent="-119063">
              <a:spcBef>
                <a:spcPts val="325"/>
              </a:spcBef>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dirty="0">
                <a:solidFill>
                  <a:srgbClr val="000000"/>
                </a:solidFill>
              </a:rPr>
              <a:t>To install pig </a:t>
            </a:r>
          </a:p>
          <a:p>
            <a:pPr marL="685800" lvl="1">
              <a:spcBef>
                <a:spcPts val="325"/>
              </a:spcBef>
              <a:buFont typeface="Arial" pitchFamily="34"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9" charset="0"/>
              </a:rPr>
              <a:t>untar</a:t>
            </a:r>
            <a:r>
              <a:rPr lang="en-US" dirty="0">
                <a:solidFill>
                  <a:srgbClr val="000000"/>
                </a:solidFill>
              </a:rPr>
              <a:t> the </a:t>
            </a:r>
            <a:r>
              <a:rPr lang="en-US" dirty="0">
                <a:solidFill>
                  <a:srgbClr val="000000"/>
                </a:solidFill>
                <a:cs typeface="Courier New" pitchFamily="49" charset="0"/>
              </a:rPr>
              <a:t>.gz </a:t>
            </a:r>
            <a:r>
              <a:rPr lang="en-US" dirty="0">
                <a:solidFill>
                  <a:srgbClr val="000000"/>
                </a:solidFill>
              </a:rPr>
              <a:t>file using </a:t>
            </a:r>
            <a:r>
              <a:rPr lang="en-US" dirty="0">
                <a:solidFill>
                  <a:srgbClr val="000000"/>
                </a:solidFill>
                <a:cs typeface="Courier New" pitchFamily="49" charset="0"/>
              </a:rPr>
              <a:t>tar –xvzf pig-0.13.0-bin.tar.gz</a:t>
            </a:r>
            <a:endParaRPr lang="en-US" dirty="0">
              <a:solidFill>
                <a:srgbClr val="000000"/>
              </a:solidFill>
            </a:endParaRPr>
          </a:p>
          <a:p>
            <a:pPr marL="119063" indent="-119063">
              <a:spcBef>
                <a:spcPts val="325"/>
              </a:spcBef>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sz="2000" dirty="0">
                <a:solidFill>
                  <a:srgbClr val="000000"/>
                </a:solidFill>
              </a:rPr>
              <a:t>To initialize the environment variables, export the following:</a:t>
            </a:r>
          </a:p>
          <a:p>
            <a:pPr marL="568325" lvl="1" indent="-227013">
              <a:lnSpc>
                <a:spcPct val="100000"/>
              </a:lnSpc>
              <a:spcBef>
                <a:spcPts val="325"/>
              </a:spcBef>
              <a:buClr>
                <a:srgbClr val="4E84C4"/>
              </a:buClr>
              <a:buFont typeface="Arial"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8" charset="0"/>
              </a:rPr>
              <a:t>export PIG_HADOOP_VERSION=20 </a:t>
            </a:r>
            <a:br>
              <a:rPr lang="en-US" dirty="0">
                <a:solidFill>
                  <a:srgbClr val="000000"/>
                </a:solidFill>
                <a:cs typeface="Courier New" pitchFamily="48" charset="0"/>
              </a:rPr>
            </a:br>
            <a:r>
              <a:rPr lang="en-US" i="1" dirty="0">
                <a:solidFill>
                  <a:srgbClr val="000000"/>
                </a:solidFill>
              </a:rPr>
              <a:t>(Specifies the version of hadoop that is running)</a:t>
            </a:r>
          </a:p>
          <a:p>
            <a:pPr marL="568325" lvl="1" indent="-227013">
              <a:lnSpc>
                <a:spcPct val="100000"/>
              </a:lnSpc>
              <a:spcBef>
                <a:spcPts val="325"/>
              </a:spcBef>
              <a:buClr>
                <a:srgbClr val="4E84C4"/>
              </a:buClr>
              <a:buFont typeface="Arial"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8" charset="0"/>
              </a:rPr>
              <a:t>export HADOOP_HOME=/home/(user-name)/hadoop-0.20.2 </a:t>
            </a:r>
            <a:br>
              <a:rPr lang="en-US" dirty="0">
                <a:solidFill>
                  <a:srgbClr val="000000"/>
                </a:solidFill>
                <a:cs typeface="Courier New" pitchFamily="48" charset="0"/>
              </a:rPr>
            </a:br>
            <a:r>
              <a:rPr lang="en-US" i="1" dirty="0">
                <a:solidFill>
                  <a:srgbClr val="000000"/>
                </a:solidFill>
              </a:rPr>
              <a:t>(Specifies the installation directory of hadoop to the environment variable HADOOP_HOME. Typically defined as  /home/user-name/hadoop-version)</a:t>
            </a:r>
          </a:p>
          <a:p>
            <a:pPr marL="568325" lvl="1" indent="-227013">
              <a:lnSpc>
                <a:spcPct val="100000"/>
              </a:lnSpc>
              <a:spcBef>
                <a:spcPts val="325"/>
              </a:spcBef>
              <a:buClr>
                <a:srgbClr val="4E84C4"/>
              </a:buClr>
              <a:buFont typeface="Arial"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8" charset="0"/>
              </a:rPr>
              <a:t>export PIG_CLASSPATH=$HADOOP_HOME/conf </a:t>
            </a:r>
            <a:br>
              <a:rPr lang="en-US" dirty="0">
                <a:solidFill>
                  <a:srgbClr val="000000"/>
                </a:solidFill>
                <a:cs typeface="Courier New" pitchFamily="48" charset="0"/>
              </a:rPr>
            </a:br>
            <a:r>
              <a:rPr lang="en-US" i="1" dirty="0">
                <a:solidFill>
                  <a:srgbClr val="000000"/>
                </a:solidFill>
              </a:rPr>
              <a:t>(Specifies the class path for pig)</a:t>
            </a:r>
          </a:p>
          <a:p>
            <a:pPr marL="568325" lvl="1" indent="-227013">
              <a:lnSpc>
                <a:spcPct val="100000"/>
              </a:lnSpc>
              <a:spcBef>
                <a:spcPts val="325"/>
              </a:spcBef>
              <a:buClr>
                <a:srgbClr val="4E84C4"/>
              </a:buClr>
              <a:buFont typeface="Arial"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8" charset="0"/>
              </a:rPr>
              <a:t>export PATH=$PATH:/home/user-name/pig-0.13.1/bin</a:t>
            </a:r>
            <a:br>
              <a:rPr lang="en-US" dirty="0">
                <a:solidFill>
                  <a:srgbClr val="000000"/>
                </a:solidFill>
                <a:cs typeface="Courier New" pitchFamily="48" charset="0"/>
              </a:rPr>
            </a:br>
            <a:r>
              <a:rPr lang="en-US" i="1" dirty="0">
                <a:solidFill>
                  <a:srgbClr val="000000"/>
                </a:solidFill>
              </a:rPr>
              <a:t>(for setting the PATH variable)</a:t>
            </a:r>
          </a:p>
          <a:p>
            <a:pPr marL="568325" lvl="1" indent="-227013">
              <a:lnSpc>
                <a:spcPct val="100000"/>
              </a:lnSpc>
              <a:spcBef>
                <a:spcPts val="325"/>
              </a:spcBef>
              <a:buClr>
                <a:srgbClr val="4E84C4"/>
              </a:buClr>
              <a:buFont typeface="Arial" charset="0"/>
              <a:buChar char="•"/>
              <a:tabLst>
                <a:tab pos="119063" algn="l"/>
                <a:tab pos="576263" algn="l"/>
                <a:tab pos="1033463" algn="l"/>
                <a:tab pos="1490663" algn="l"/>
                <a:tab pos="1947863" algn="l"/>
                <a:tab pos="2405063" algn="l"/>
                <a:tab pos="2862263" algn="l"/>
                <a:tab pos="3319463" algn="l"/>
                <a:tab pos="3776663" algn="l"/>
                <a:tab pos="4233863" algn="l"/>
                <a:tab pos="4691063" algn="l"/>
                <a:tab pos="5148263" algn="l"/>
                <a:tab pos="5605463" algn="l"/>
                <a:tab pos="6062663" algn="l"/>
                <a:tab pos="6519863" algn="l"/>
                <a:tab pos="6977063" algn="l"/>
                <a:tab pos="7434263" algn="l"/>
                <a:tab pos="7891463" algn="l"/>
                <a:tab pos="8348663" algn="l"/>
                <a:tab pos="8805863" algn="l"/>
                <a:tab pos="9263063" algn="l"/>
              </a:tabLst>
            </a:pPr>
            <a:r>
              <a:rPr lang="en-US" dirty="0">
                <a:solidFill>
                  <a:srgbClr val="000000"/>
                </a:solidFill>
                <a:cs typeface="Courier New" pitchFamily="48" charset="0"/>
              </a:rPr>
              <a:t>export JAVA_HOME=/usr</a:t>
            </a:r>
            <a:br>
              <a:rPr lang="en-US" dirty="0">
                <a:solidFill>
                  <a:srgbClr val="000000"/>
                </a:solidFill>
                <a:cs typeface="Courier New" pitchFamily="48" charset="0"/>
              </a:rPr>
            </a:br>
            <a:r>
              <a:rPr lang="en-US" i="1" dirty="0">
                <a:solidFill>
                  <a:srgbClr val="000000"/>
                </a:solidFill>
                <a:cs typeface="Courier New" pitchFamily="48" charset="0"/>
              </a:rPr>
              <a:t>(Specifies </a:t>
            </a:r>
            <a:r>
              <a:rPr lang="en-US" i="1" dirty="0">
                <a:solidFill>
                  <a:srgbClr val="000000"/>
                </a:solidFill>
              </a:rPr>
              <a:t>the java home to the environment variable.)</a:t>
            </a:r>
            <a:endParaRPr lang="en-US" dirty="0"/>
          </a:p>
        </p:txBody>
      </p:sp>
    </p:spTree>
    <p:extLst>
      <p:ext uri="{BB962C8B-B14F-4D97-AF65-F5344CB8AC3E}">
        <p14:creationId xmlns:p14="http://schemas.microsoft.com/office/powerpoint/2010/main" val="305833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740"/>
            <a:ext cx="8229600" cy="1143000"/>
          </a:xfrm>
        </p:spPr>
        <p:txBody>
          <a:bodyPr/>
          <a:lstStyle/>
          <a:p>
            <a:r>
              <a:rPr lang="en-US" dirty="0"/>
              <a:t>PIG Use Case</a:t>
            </a:r>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124744"/>
            <a:ext cx="8497564" cy="4997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44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Pig:</a:t>
            </a:r>
          </a:p>
        </p:txBody>
      </p:sp>
      <p:pic>
        <p:nvPicPr>
          <p:cNvPr id="3074" name="Picture 2"/>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11560" y="2067152"/>
            <a:ext cx="6475040" cy="337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33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7492F-6763-464D-BE33-E45D6EC05550}"/>
              </a:ext>
            </a:extLst>
          </p:cNvPr>
          <p:cNvSpPr>
            <a:spLocks noGrp="1"/>
          </p:cNvSpPr>
          <p:nvPr>
            <p:ph type="title"/>
          </p:nvPr>
        </p:nvSpPr>
        <p:spPr>
          <a:xfrm>
            <a:off x="251520" y="260648"/>
            <a:ext cx="7543800" cy="582168"/>
          </a:xfrm>
          <a:solidFill>
            <a:schemeClr val="bg1"/>
          </a:solidFill>
        </p:spPr>
        <p:txBody>
          <a:bodyPr>
            <a:normAutofit fontScale="90000"/>
          </a:bodyPr>
          <a:lstStyle/>
          <a:p>
            <a:r>
              <a:rPr lang="en-GB" dirty="0"/>
              <a:t>Apache Pig Run Modes</a:t>
            </a:r>
            <a:endParaRPr lang="x-none" dirty="0"/>
          </a:p>
        </p:txBody>
      </p:sp>
      <p:sp>
        <p:nvSpPr>
          <p:cNvPr id="3" name="Content Placeholder 2">
            <a:extLst>
              <a:ext uri="{FF2B5EF4-FFF2-40B4-BE49-F238E27FC236}">
                <a16:creationId xmlns:a16="http://schemas.microsoft.com/office/drawing/2014/main" xmlns="" id="{6E75836E-08A7-4E36-ABB7-EFC223DB408D}"/>
              </a:ext>
            </a:extLst>
          </p:cNvPr>
          <p:cNvSpPr>
            <a:spLocks noGrp="1"/>
          </p:cNvSpPr>
          <p:nvPr>
            <p:ph idx="1"/>
          </p:nvPr>
        </p:nvSpPr>
        <p:spPr>
          <a:xfrm>
            <a:off x="106680" y="836712"/>
            <a:ext cx="8713792" cy="6021288"/>
          </a:xfrm>
        </p:spPr>
        <p:txBody>
          <a:bodyPr>
            <a:normAutofit/>
          </a:bodyPr>
          <a:lstStyle/>
          <a:p>
            <a:pPr marL="0" indent="0">
              <a:buNone/>
            </a:pPr>
            <a:r>
              <a:rPr lang="en-GB" b="0" i="0" dirty="0">
                <a:solidFill>
                  <a:srgbClr val="333333"/>
                </a:solidFill>
                <a:effectLst/>
                <a:latin typeface="inter-regular"/>
              </a:rPr>
              <a:t>Apache Pig executes in two modes: Local Mode and MapReduce Mode.</a:t>
            </a:r>
          </a:p>
          <a:p>
            <a:pPr marL="0" indent="0">
              <a:buNone/>
            </a:pPr>
            <a:r>
              <a:rPr lang="en-GB" dirty="0"/>
              <a:t>Pig in Local mode</a:t>
            </a:r>
          </a:p>
          <a:p>
            <a:r>
              <a:rPr lang="en-GB" dirty="0"/>
              <a:t>No HDFS is required, All files run on local file system.</a:t>
            </a:r>
          </a:p>
          <a:p>
            <a:r>
              <a:rPr lang="en-GB" dirty="0"/>
              <a:t>Command:  pig –x local</a:t>
            </a:r>
          </a:p>
          <a:p>
            <a:pPr marL="0" indent="0">
              <a:buNone/>
            </a:pPr>
            <a:r>
              <a:rPr lang="en-GB" dirty="0"/>
              <a:t>Pig in MapReduce(</a:t>
            </a:r>
            <a:r>
              <a:rPr lang="en-GB" dirty="0" err="1"/>
              <a:t>hadoop</a:t>
            </a:r>
            <a:r>
              <a:rPr lang="en-GB" dirty="0"/>
              <a:t>) mode</a:t>
            </a:r>
          </a:p>
          <a:p>
            <a:r>
              <a:rPr lang="en-GB" dirty="0"/>
              <a:t>To run PIG scripts in MR mode, ensure you have access to HDFS, By Default, PIG starts in MapReduce Mode.</a:t>
            </a:r>
          </a:p>
          <a:p>
            <a:r>
              <a:rPr lang="en-GB" dirty="0"/>
              <a:t>Command:  pig –x </a:t>
            </a:r>
            <a:r>
              <a:rPr lang="en-GB" dirty="0" err="1"/>
              <a:t>mapreduce</a:t>
            </a:r>
            <a:r>
              <a:rPr lang="en-GB" dirty="0"/>
              <a:t> or pig</a:t>
            </a:r>
          </a:p>
          <a:p>
            <a:endParaRPr lang="x-none" sz="800" dirty="0"/>
          </a:p>
          <a:p>
            <a:endParaRPr lang="x-none" dirty="0"/>
          </a:p>
        </p:txBody>
      </p:sp>
      <p:pic>
        <p:nvPicPr>
          <p:cNvPr id="2050" name="Picture 2" descr="Apache Pig Run Modes">
            <a:extLst>
              <a:ext uri="{FF2B5EF4-FFF2-40B4-BE49-F238E27FC236}">
                <a16:creationId xmlns:a16="http://schemas.microsoft.com/office/drawing/2014/main" xmlns="" id="{97FA7E25-A2B9-4EAE-80F2-439D90C34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4581128"/>
            <a:ext cx="2864644"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25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GB" sz="2400" dirty="0">
                <a:latin typeface="Arial" panose="020B0604020202020204" pitchFamily="34" charset="0"/>
                <a:cs typeface="Arial" panose="020B0604020202020204" pitchFamily="34" charset="0"/>
              </a:rPr>
              <a:t>Pig is an Apache open source project. This means users are free to download it as source or binary, use it for themselves, contribute to it, and—under the terms of the Apache License—use it in their products and change it as they see fit.</a:t>
            </a:r>
          </a:p>
          <a:p>
            <a:endParaRPr lang="en-IN" dirty="0"/>
          </a:p>
        </p:txBody>
      </p:sp>
    </p:spTree>
    <p:extLst>
      <p:ext uri="{BB962C8B-B14F-4D97-AF65-F5344CB8AC3E}">
        <p14:creationId xmlns:p14="http://schemas.microsoft.com/office/powerpoint/2010/main" val="277005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PIG </a:t>
            </a:r>
            <a:r>
              <a:rPr lang="en-US" dirty="0"/>
              <a:t>Program Structure</a:t>
            </a:r>
          </a:p>
        </p:txBody>
      </p:sp>
      <p:sp>
        <p:nvSpPr>
          <p:cNvPr id="3" name="Content Placeholder 2"/>
          <p:cNvSpPr>
            <a:spLocks noGrp="1"/>
          </p:cNvSpPr>
          <p:nvPr>
            <p:ph idx="1"/>
          </p:nvPr>
        </p:nvSpPr>
        <p:spPr/>
        <p:txBody>
          <a:bodyPr/>
          <a:lstStyle/>
          <a:p>
            <a:endParaRPr lang="en-US" sz="2000" dirty="0"/>
          </a:p>
          <a:p>
            <a:r>
              <a:rPr lang="en-US" sz="2000" dirty="0"/>
              <a:t>Grunt Shell or Interactive mode </a:t>
            </a:r>
          </a:p>
          <a:p>
            <a:pPr lvl="1"/>
            <a:r>
              <a:rPr lang="en-US" dirty="0"/>
              <a:t>Grunt is an interactive shell for running PIG commands.</a:t>
            </a:r>
          </a:p>
          <a:p>
            <a:pPr lvl="1"/>
            <a:endParaRPr lang="en-US" dirty="0"/>
          </a:p>
          <a:p>
            <a:pPr lvl="1"/>
            <a:endParaRPr lang="en-US" dirty="0"/>
          </a:p>
          <a:p>
            <a:r>
              <a:rPr lang="en-US" sz="2000" dirty="0"/>
              <a:t>PIG Scripts or Batch mode</a:t>
            </a:r>
          </a:p>
          <a:p>
            <a:pPr lvl="1"/>
            <a:r>
              <a:rPr lang="en-US" dirty="0"/>
              <a:t>PIG can run a script file that contains PIG commands.</a:t>
            </a:r>
          </a:p>
          <a:p>
            <a:pPr lvl="1"/>
            <a:r>
              <a:rPr lang="en-US" dirty="0"/>
              <a:t>E.g. PIG script.pig</a:t>
            </a:r>
          </a:p>
        </p:txBody>
      </p:sp>
    </p:spTree>
    <p:extLst>
      <p:ext uri="{BB962C8B-B14F-4D97-AF65-F5344CB8AC3E}">
        <p14:creationId xmlns:p14="http://schemas.microsoft.com/office/powerpoint/2010/main" val="29009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anim calcmode="lin" valueType="num">
                                      <p:cBhvr>
                                        <p:cTn id="3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655E7-084B-4BA5-B19D-911247A698FB}"/>
              </a:ext>
            </a:extLst>
          </p:cNvPr>
          <p:cNvSpPr>
            <a:spLocks noGrp="1"/>
          </p:cNvSpPr>
          <p:nvPr>
            <p:ph type="title"/>
          </p:nvPr>
        </p:nvSpPr>
        <p:spPr>
          <a:xfrm>
            <a:off x="185166" y="271272"/>
            <a:ext cx="7543800" cy="978408"/>
          </a:xfrm>
          <a:solidFill>
            <a:schemeClr val="bg1"/>
          </a:solidFill>
        </p:spPr>
        <p:txBody>
          <a:bodyPr>
            <a:normAutofit/>
          </a:bodyPr>
          <a:lstStyle/>
          <a:p>
            <a:r>
              <a:rPr lang="en-GB" dirty="0"/>
              <a:t>Ways to execute Pig Program</a:t>
            </a:r>
            <a:endParaRPr lang="x-none" dirty="0"/>
          </a:p>
        </p:txBody>
      </p:sp>
      <p:sp>
        <p:nvSpPr>
          <p:cNvPr id="3" name="Content Placeholder 2">
            <a:extLst>
              <a:ext uri="{FF2B5EF4-FFF2-40B4-BE49-F238E27FC236}">
                <a16:creationId xmlns:a16="http://schemas.microsoft.com/office/drawing/2014/main" xmlns="" id="{77ABEBB9-E9FA-466D-91F6-E1845818E280}"/>
              </a:ext>
            </a:extLst>
          </p:cNvPr>
          <p:cNvSpPr>
            <a:spLocks noGrp="1"/>
          </p:cNvSpPr>
          <p:nvPr>
            <p:ph idx="1"/>
          </p:nvPr>
        </p:nvSpPr>
        <p:spPr>
          <a:xfrm>
            <a:off x="327660" y="1249680"/>
            <a:ext cx="8389620" cy="5486400"/>
          </a:xfrm>
        </p:spPr>
        <p:txBody>
          <a:bodyPr>
            <a:normAutofit fontScale="85000" lnSpcReduction="20000"/>
          </a:bodyPr>
          <a:lstStyle/>
          <a:p>
            <a:pPr algn="just"/>
            <a:r>
              <a:rPr lang="en-GB" sz="3200" b="0" i="0" u="sng" dirty="0">
                <a:effectLst/>
                <a:latin typeface="inter-regular"/>
              </a:rPr>
              <a:t>These are the following ways of executing a Pig program on local and MapReduce mode: -</a:t>
            </a:r>
          </a:p>
          <a:p>
            <a:pPr algn="just">
              <a:buFont typeface="Arial" panose="020B0604020202020204" pitchFamily="34" charset="0"/>
              <a:buChar char="•"/>
            </a:pPr>
            <a:r>
              <a:rPr lang="en-GB" sz="3200" b="1" i="0" dirty="0">
                <a:effectLst/>
                <a:latin typeface="inter-bold"/>
              </a:rPr>
              <a:t>Interactive Mode</a:t>
            </a:r>
            <a:r>
              <a:rPr lang="en-GB" sz="3200" b="0" i="0" dirty="0">
                <a:solidFill>
                  <a:srgbClr val="FF0000"/>
                </a:solidFill>
                <a:effectLst/>
                <a:latin typeface="inter-regular"/>
              </a:rPr>
              <a:t> </a:t>
            </a:r>
            <a:r>
              <a:rPr lang="en-GB" sz="3200" b="0" i="0" dirty="0">
                <a:effectLst/>
                <a:latin typeface="inter-regular"/>
              </a:rPr>
              <a:t>- In this mode, the Pig is executed in the Grunt shell. To invoke Grunt shell, run the pig command. Once the Grunt mode executes, we can provide Pig Latin statements and command interactively at the command line. </a:t>
            </a:r>
          </a:p>
          <a:p>
            <a:pPr algn="just">
              <a:buFont typeface="Arial" panose="020B0604020202020204" pitchFamily="34" charset="0"/>
              <a:buChar char="•"/>
            </a:pPr>
            <a:r>
              <a:rPr lang="en-GB" sz="3200" b="1" i="0" dirty="0">
                <a:effectLst/>
                <a:latin typeface="inter-bold"/>
              </a:rPr>
              <a:t>Batch Mode</a:t>
            </a:r>
            <a:r>
              <a:rPr lang="en-GB" sz="3200" b="0" i="0" dirty="0">
                <a:solidFill>
                  <a:srgbClr val="FF0000"/>
                </a:solidFill>
                <a:effectLst/>
                <a:latin typeface="inter-regular"/>
              </a:rPr>
              <a:t> </a:t>
            </a:r>
            <a:r>
              <a:rPr lang="en-GB" sz="3200" b="0" i="0" dirty="0">
                <a:effectLst/>
                <a:latin typeface="inter-regular"/>
              </a:rPr>
              <a:t>- In this mode, we can run a script file having a .pig extension. These files contain Pig Latin commands.</a:t>
            </a:r>
          </a:p>
          <a:p>
            <a:pPr algn="just">
              <a:buFont typeface="Arial" panose="020B0604020202020204" pitchFamily="34" charset="0"/>
              <a:buChar char="•"/>
            </a:pPr>
            <a:r>
              <a:rPr lang="en-GB" sz="3200" b="1" i="0" dirty="0">
                <a:effectLst/>
                <a:latin typeface="inter-bold"/>
              </a:rPr>
              <a:t>Embedded Mode</a:t>
            </a:r>
            <a:r>
              <a:rPr lang="en-GB" sz="3200" b="0" i="0" dirty="0">
                <a:solidFill>
                  <a:srgbClr val="FF0000"/>
                </a:solidFill>
                <a:effectLst/>
                <a:latin typeface="inter-regular"/>
              </a:rPr>
              <a:t> </a:t>
            </a:r>
            <a:r>
              <a:rPr lang="en-GB" sz="3200" b="0" i="0" dirty="0">
                <a:effectLst/>
                <a:latin typeface="inter-regular"/>
              </a:rPr>
              <a:t>- In this mode, we can define our own functions. These functions can be called as UDF (User Defined Functions). Here, we use programming languages like Java and Python.</a:t>
            </a:r>
          </a:p>
        </p:txBody>
      </p:sp>
    </p:spTree>
    <p:extLst>
      <p:ext uri="{BB962C8B-B14F-4D97-AF65-F5344CB8AC3E}">
        <p14:creationId xmlns:p14="http://schemas.microsoft.com/office/powerpoint/2010/main" val="221037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69" y="103950"/>
            <a:ext cx="4043753" cy="1143000"/>
          </a:xfrm>
        </p:spPr>
        <p:txBody>
          <a:bodyPr>
            <a:normAutofit fontScale="90000"/>
          </a:bodyPr>
          <a:lstStyle/>
          <a:p>
            <a:r>
              <a:rPr lang="en-IN" dirty="0" smtClean="0"/>
              <a:t>PIG </a:t>
            </a:r>
            <a:br>
              <a:rPr lang="en-IN" dirty="0" smtClean="0"/>
            </a:br>
            <a:r>
              <a:rPr lang="en-IN" dirty="0" smtClean="0"/>
              <a:t>ARCHITECTURE</a:t>
            </a:r>
            <a:endParaRPr lang="en-IN" dirty="0"/>
          </a:p>
        </p:txBody>
      </p:sp>
      <p:sp>
        <p:nvSpPr>
          <p:cNvPr id="3" name="Content Placeholder 2"/>
          <p:cNvSpPr>
            <a:spLocks noGrp="1"/>
          </p:cNvSpPr>
          <p:nvPr>
            <p:ph idx="1"/>
          </p:nvPr>
        </p:nvSpPr>
        <p:spPr>
          <a:xfrm>
            <a:off x="251520" y="1412776"/>
            <a:ext cx="3960440" cy="5127848"/>
          </a:xfrm>
        </p:spPr>
        <p:txBody>
          <a:bodyPr/>
          <a:lstStyle/>
          <a:p>
            <a:pPr marL="0" indent="0">
              <a:buNone/>
            </a:pPr>
            <a:r>
              <a:rPr lang="en-IN" dirty="0"/>
              <a:t>Hadoop Pig is nothing </a:t>
            </a:r>
            <a:endParaRPr lang="en-IN" dirty="0" smtClean="0"/>
          </a:p>
          <a:p>
            <a:pPr marL="0" indent="0">
              <a:buNone/>
            </a:pPr>
            <a:r>
              <a:rPr lang="en-IN" dirty="0" smtClean="0"/>
              <a:t>but </a:t>
            </a:r>
            <a:r>
              <a:rPr lang="en-IN" dirty="0"/>
              <a:t>an abstraction over </a:t>
            </a:r>
            <a:endParaRPr lang="en-IN" dirty="0" smtClean="0"/>
          </a:p>
          <a:p>
            <a:pPr marL="0" indent="0">
              <a:buNone/>
            </a:pPr>
            <a:r>
              <a:rPr lang="en-IN" dirty="0" smtClean="0"/>
              <a:t>MapReduce</a:t>
            </a:r>
            <a:r>
              <a:rPr lang="en-IN" dirty="0"/>
              <a:t>. </a:t>
            </a:r>
            <a:endParaRPr lang="en-IN" dirty="0" smtClean="0"/>
          </a:p>
          <a:p>
            <a:pPr marL="0" indent="0">
              <a:buNone/>
            </a:pPr>
            <a:r>
              <a:rPr lang="en-IN" dirty="0" smtClean="0"/>
              <a:t>Generally</a:t>
            </a:r>
            <a:r>
              <a:rPr lang="en-IN" dirty="0"/>
              <a:t>, we use it with </a:t>
            </a:r>
            <a:endParaRPr lang="en-IN" dirty="0" smtClean="0"/>
          </a:p>
          <a:p>
            <a:pPr marL="0" indent="0">
              <a:buNone/>
            </a:pPr>
            <a:r>
              <a:rPr lang="en-IN" b="1" dirty="0" smtClean="0"/>
              <a:t>Hadoop</a:t>
            </a:r>
            <a:r>
              <a:rPr lang="en-IN" dirty="0"/>
              <a:t>. By using Pig, </a:t>
            </a:r>
            <a:endParaRPr lang="en-IN" dirty="0" smtClean="0"/>
          </a:p>
          <a:p>
            <a:pPr marL="0" indent="0">
              <a:buNone/>
            </a:pPr>
            <a:r>
              <a:rPr lang="en-IN" dirty="0" smtClean="0"/>
              <a:t>we </a:t>
            </a:r>
            <a:r>
              <a:rPr lang="en-IN" dirty="0"/>
              <a:t>can perform all the </a:t>
            </a:r>
            <a:endParaRPr lang="en-IN" dirty="0" smtClean="0"/>
          </a:p>
          <a:p>
            <a:pPr marL="0" indent="0">
              <a:buNone/>
            </a:pPr>
            <a:r>
              <a:rPr lang="en-IN" dirty="0" smtClean="0"/>
              <a:t>data </a:t>
            </a:r>
            <a:r>
              <a:rPr lang="en-IN" dirty="0"/>
              <a:t>manipulation </a:t>
            </a:r>
            <a:endParaRPr lang="en-IN" dirty="0" smtClean="0"/>
          </a:p>
          <a:p>
            <a:pPr marL="0" indent="0">
              <a:buNone/>
            </a:pPr>
            <a:r>
              <a:rPr lang="en-IN" dirty="0" smtClean="0"/>
              <a:t>operations </a:t>
            </a:r>
            <a:r>
              <a:rPr lang="en-IN" dirty="0"/>
              <a:t>in Hadoop.</a:t>
            </a: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273" y="44624"/>
            <a:ext cx="4813231" cy="663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73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3BB318B-EF78-4F59-84DF-58C57AFAF2E6}"/>
              </a:ext>
            </a:extLst>
          </p:cNvPr>
          <p:cNvSpPr>
            <a:spLocks noGrp="1"/>
          </p:cNvSpPr>
          <p:nvPr>
            <p:ph idx="1"/>
          </p:nvPr>
        </p:nvSpPr>
        <p:spPr>
          <a:xfrm>
            <a:off x="189498" y="517358"/>
            <a:ext cx="8774990" cy="6172200"/>
          </a:xfrm>
        </p:spPr>
        <p:txBody>
          <a:bodyPr>
            <a:normAutofit fontScale="85000" lnSpcReduction="20000"/>
          </a:bodyPr>
          <a:lstStyle/>
          <a:p>
            <a:pPr algn="just"/>
            <a:r>
              <a:rPr lang="en-GB" sz="3200" b="0" i="0" dirty="0">
                <a:effectLst/>
                <a:latin typeface="Amasis MT Pro" panose="020B0604020202020204" pitchFamily="18" charset="0"/>
                <a:ea typeface="Verdana" panose="020B0604030504040204" pitchFamily="34" charset="0"/>
                <a:cs typeface="Alef" panose="00000500000000000000" pitchFamily="2" charset="-79"/>
              </a:rPr>
              <a:t>The language used to analyse data in Hadoop using Pig is known as </a:t>
            </a:r>
            <a:r>
              <a:rPr lang="en-GB" sz="3200" b="1" i="0" dirty="0">
                <a:effectLst/>
                <a:latin typeface="Amasis MT Pro" panose="020B0604020202020204" pitchFamily="18" charset="0"/>
                <a:ea typeface="Verdana" panose="020B0604030504040204" pitchFamily="34" charset="0"/>
                <a:cs typeface="Alef" panose="00000500000000000000" pitchFamily="2" charset="-79"/>
              </a:rPr>
              <a:t>Pig Latin</a:t>
            </a:r>
            <a:r>
              <a:rPr lang="en-GB" sz="3200" b="0" i="0" dirty="0">
                <a:effectLst/>
                <a:latin typeface="Amasis MT Pro" panose="020B0604020202020204" pitchFamily="18" charset="0"/>
                <a:ea typeface="Verdana" panose="020B0604030504040204" pitchFamily="34" charset="0"/>
                <a:cs typeface="Alef" panose="00000500000000000000" pitchFamily="2" charset="-79"/>
              </a:rPr>
              <a:t>. </a:t>
            </a:r>
          </a:p>
          <a:p>
            <a:pPr algn="just"/>
            <a:r>
              <a:rPr lang="en-GB" sz="3200" b="0" i="0" dirty="0">
                <a:effectLst/>
                <a:latin typeface="Amasis MT Pro" panose="020B0604020202020204" pitchFamily="18" charset="0"/>
                <a:ea typeface="Verdana" panose="020B0604030504040204" pitchFamily="34" charset="0"/>
                <a:cs typeface="Alef" panose="00000500000000000000" pitchFamily="2" charset="-79"/>
              </a:rPr>
              <a:t>It is a high-level data processing language which provides a rich set of data types and operators to perform various operations on the data.</a:t>
            </a:r>
          </a:p>
          <a:p>
            <a:pPr algn="just"/>
            <a:r>
              <a:rPr lang="en-GB" sz="3200" b="0" i="0" dirty="0">
                <a:effectLst/>
                <a:latin typeface="Amasis MT Pro" panose="020B0604020202020204" pitchFamily="18" charset="0"/>
                <a:ea typeface="Verdana" panose="020B0604030504040204" pitchFamily="34" charset="0"/>
                <a:cs typeface="Alef" panose="00000500000000000000" pitchFamily="2" charset="-79"/>
              </a:rPr>
              <a:t>To perform a particular task </a:t>
            </a:r>
            <a:r>
              <a:rPr lang="en-GB" sz="3200" b="0" i="0" dirty="0" smtClean="0">
                <a:effectLst/>
                <a:latin typeface="Amasis MT Pro" panose="020B0604020202020204" pitchFamily="18" charset="0"/>
                <a:ea typeface="Verdana" panose="020B0604030504040204" pitchFamily="34" charset="0"/>
                <a:cs typeface="Alef" panose="00000500000000000000" pitchFamily="2" charset="-79"/>
              </a:rPr>
              <a:t>using </a:t>
            </a:r>
            <a:r>
              <a:rPr lang="en-GB" sz="3200" b="0" i="0" dirty="0">
                <a:effectLst/>
                <a:latin typeface="Amasis MT Pro" panose="020B0604020202020204" pitchFamily="18" charset="0"/>
                <a:ea typeface="Verdana" panose="020B0604030504040204" pitchFamily="34" charset="0"/>
                <a:cs typeface="Alef" panose="00000500000000000000" pitchFamily="2" charset="-79"/>
              </a:rPr>
              <a:t>Pig, programmers need to write a Pig script using the Pig Latin language, and execute them using any of the execution mechanisms (Grunt Shell, UDFs, Embedded). </a:t>
            </a:r>
          </a:p>
          <a:p>
            <a:pPr algn="just"/>
            <a:r>
              <a:rPr lang="en-GB" sz="3200" b="0" i="0" dirty="0">
                <a:effectLst/>
                <a:latin typeface="Amasis MT Pro" panose="020B0604020202020204" pitchFamily="18" charset="0"/>
                <a:ea typeface="Verdana" panose="020B0604030504040204" pitchFamily="34" charset="0"/>
                <a:cs typeface="Alef" panose="00000500000000000000" pitchFamily="2" charset="-79"/>
              </a:rPr>
              <a:t>After execution, these scripts will go through a series of transformations applied by the Pig Framework, to produce the desired output.</a:t>
            </a:r>
          </a:p>
          <a:p>
            <a:pPr algn="just"/>
            <a:r>
              <a:rPr lang="en-GB" sz="3200" b="0" i="0" dirty="0">
                <a:effectLst/>
                <a:latin typeface="Amasis MT Pro" panose="020B0604020202020204" pitchFamily="18" charset="0"/>
                <a:ea typeface="Verdana" panose="020B0604030504040204" pitchFamily="34" charset="0"/>
                <a:cs typeface="Alef" panose="00000500000000000000" pitchFamily="2" charset="-79"/>
              </a:rPr>
              <a:t>Internally, Apache Pig converts these scripts into a series of MapReduce jobs, and thus, it makes the programmer’s job easy. The architecture of Apache Pig is shown below.</a:t>
            </a:r>
          </a:p>
        </p:txBody>
      </p:sp>
    </p:spTree>
    <p:extLst>
      <p:ext uri="{BB962C8B-B14F-4D97-AF65-F5344CB8AC3E}">
        <p14:creationId xmlns:p14="http://schemas.microsoft.com/office/powerpoint/2010/main" val="1983432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9B68C4-A8CA-4D71-B4FD-5EB179489538}"/>
              </a:ext>
            </a:extLst>
          </p:cNvPr>
          <p:cNvSpPr>
            <a:spLocks noGrp="1"/>
          </p:cNvSpPr>
          <p:nvPr>
            <p:ph type="title"/>
          </p:nvPr>
        </p:nvSpPr>
        <p:spPr>
          <a:xfrm>
            <a:off x="116586" y="268065"/>
            <a:ext cx="7543800" cy="513989"/>
          </a:xfrm>
        </p:spPr>
        <p:txBody>
          <a:bodyPr>
            <a:normAutofit fontScale="90000"/>
          </a:bodyPr>
          <a:lstStyle/>
          <a:p>
            <a:r>
              <a:rPr lang="en-GB" sz="4000" b="1" i="0" u="sng" dirty="0">
                <a:solidFill>
                  <a:schemeClr val="tx1"/>
                </a:solidFill>
                <a:effectLst/>
                <a:latin typeface="Arial" panose="020B0604020202020204" pitchFamily="34" charset="0"/>
              </a:rPr>
              <a:t>Apache Pig Components</a:t>
            </a:r>
            <a:endParaRPr lang="x-none" sz="4000" b="1" u="sng" dirty="0">
              <a:solidFill>
                <a:schemeClr val="tx1"/>
              </a:solidFill>
            </a:endParaRPr>
          </a:p>
        </p:txBody>
      </p:sp>
      <p:sp>
        <p:nvSpPr>
          <p:cNvPr id="3" name="Content Placeholder 2">
            <a:extLst>
              <a:ext uri="{FF2B5EF4-FFF2-40B4-BE49-F238E27FC236}">
                <a16:creationId xmlns:a16="http://schemas.microsoft.com/office/drawing/2014/main" xmlns="" id="{424E10BD-3A7A-46AF-9FB0-257E3AB6888A}"/>
              </a:ext>
            </a:extLst>
          </p:cNvPr>
          <p:cNvSpPr>
            <a:spLocks noGrp="1"/>
          </p:cNvSpPr>
          <p:nvPr>
            <p:ph idx="1"/>
          </p:nvPr>
        </p:nvSpPr>
        <p:spPr>
          <a:xfrm>
            <a:off x="116587" y="1118937"/>
            <a:ext cx="8600292" cy="5570621"/>
          </a:xfrm>
        </p:spPr>
        <p:txBody>
          <a:bodyPr>
            <a:normAutofit fontScale="85000" lnSpcReduction="10000"/>
          </a:bodyPr>
          <a:lstStyle/>
          <a:p>
            <a:pPr algn="just"/>
            <a:r>
              <a:rPr lang="en-GB" sz="2800" b="0" i="0" dirty="0">
                <a:solidFill>
                  <a:srgbClr val="000000"/>
                </a:solidFill>
                <a:effectLst/>
                <a:latin typeface="Arial" panose="020B0604020202020204" pitchFamily="34" charset="0"/>
              </a:rPr>
              <a:t>As shown in the figure, there are various components in the Apache Pig framework. </a:t>
            </a:r>
          </a:p>
          <a:p>
            <a:pPr marL="0" indent="0" algn="l">
              <a:buNone/>
            </a:pPr>
            <a:r>
              <a:rPr lang="en-GB" sz="3300" b="1" dirty="0"/>
              <a:t>Parser</a:t>
            </a:r>
          </a:p>
          <a:p>
            <a:pPr algn="just"/>
            <a:r>
              <a:rPr lang="en-GB" sz="2800" b="0" i="0" dirty="0">
                <a:solidFill>
                  <a:srgbClr val="000000"/>
                </a:solidFill>
                <a:effectLst/>
                <a:latin typeface="Arial" panose="020B0604020202020204" pitchFamily="34" charset="0"/>
              </a:rPr>
              <a:t>Initially the Pig Scripts are handled by the Parser. It checks the syntax of the script, does type checking, and other miscellaneous checks. The output of the parser will be a DAG (directed acyclic graph), which represents the Pig Latin statements and logical operators.</a:t>
            </a:r>
          </a:p>
          <a:p>
            <a:pPr algn="just"/>
            <a:r>
              <a:rPr lang="en-GB" sz="2800" b="0" i="0" dirty="0">
                <a:solidFill>
                  <a:srgbClr val="000000"/>
                </a:solidFill>
                <a:effectLst/>
                <a:latin typeface="Arial" panose="020B0604020202020204" pitchFamily="34" charset="0"/>
              </a:rPr>
              <a:t>In the DAG, the logical operators of the script are represented as the nodes and the data flows are represented as edges.</a:t>
            </a:r>
          </a:p>
          <a:p>
            <a:pPr marL="0" indent="0" algn="l">
              <a:buNone/>
            </a:pPr>
            <a:r>
              <a:rPr lang="en-GB" sz="2800" b="1" dirty="0"/>
              <a:t>Optimizer</a:t>
            </a:r>
          </a:p>
          <a:p>
            <a:pPr algn="just"/>
            <a:r>
              <a:rPr lang="en-GB" sz="2800" b="0" i="0" dirty="0">
                <a:solidFill>
                  <a:srgbClr val="000000"/>
                </a:solidFill>
                <a:effectLst/>
                <a:latin typeface="Arial" panose="020B0604020202020204" pitchFamily="34" charset="0"/>
              </a:rPr>
              <a:t>The logical plan (DAG) is passed to the logical optimizer, which carries out the logical optimizations such as projection and pushdown.</a:t>
            </a:r>
          </a:p>
        </p:txBody>
      </p:sp>
    </p:spTree>
    <p:extLst>
      <p:ext uri="{BB962C8B-B14F-4D97-AF65-F5344CB8AC3E}">
        <p14:creationId xmlns:p14="http://schemas.microsoft.com/office/powerpoint/2010/main" val="2593774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84B97A2-E62D-4025-9601-EFB94F91D1FF}"/>
              </a:ext>
            </a:extLst>
          </p:cNvPr>
          <p:cNvSpPr>
            <a:spLocks noGrp="1"/>
          </p:cNvSpPr>
          <p:nvPr>
            <p:ph idx="1"/>
          </p:nvPr>
        </p:nvSpPr>
        <p:spPr>
          <a:xfrm>
            <a:off x="251520" y="548680"/>
            <a:ext cx="8568952" cy="5630779"/>
          </a:xfrm>
        </p:spPr>
        <p:txBody>
          <a:bodyPr>
            <a:normAutofit fontScale="92500" lnSpcReduction="10000"/>
          </a:bodyPr>
          <a:lstStyle/>
          <a:p>
            <a:pPr marL="0" indent="0" algn="just">
              <a:buNone/>
            </a:pPr>
            <a:r>
              <a:rPr lang="en-GB" sz="4300" b="1" dirty="0"/>
              <a:t>Compiler</a:t>
            </a:r>
          </a:p>
          <a:p>
            <a:pPr algn="just"/>
            <a:r>
              <a:rPr lang="en-GB" sz="3600" b="0" i="0" dirty="0">
                <a:solidFill>
                  <a:srgbClr val="000000"/>
                </a:solidFill>
                <a:effectLst/>
                <a:latin typeface="Arial" panose="020B0604020202020204" pitchFamily="34" charset="0"/>
              </a:rPr>
              <a:t>The compiler compiles the optimized logical plan into a series of MapReduce jobs.</a:t>
            </a:r>
          </a:p>
          <a:p>
            <a:pPr marL="0" indent="0" algn="just">
              <a:buNone/>
            </a:pPr>
            <a:r>
              <a:rPr lang="en-GB" sz="4300" b="1" dirty="0"/>
              <a:t>Execution engine</a:t>
            </a:r>
          </a:p>
          <a:p>
            <a:pPr algn="just"/>
            <a:r>
              <a:rPr lang="en-GB" sz="3600" b="0" i="0" dirty="0">
                <a:solidFill>
                  <a:srgbClr val="000000"/>
                </a:solidFill>
                <a:effectLst/>
                <a:latin typeface="Arial" panose="020B0604020202020204" pitchFamily="34" charset="0"/>
              </a:rPr>
              <a:t>Finally the MapReduce jobs are submitted to Hadoop in a sorted order. </a:t>
            </a:r>
          </a:p>
          <a:p>
            <a:pPr algn="just"/>
            <a:r>
              <a:rPr lang="en-GB" sz="3600" b="0" i="0" dirty="0">
                <a:solidFill>
                  <a:srgbClr val="000000"/>
                </a:solidFill>
                <a:effectLst/>
                <a:latin typeface="Arial" panose="020B0604020202020204" pitchFamily="34" charset="0"/>
              </a:rPr>
              <a:t>Finally, these MapReduce jobs are executed on Hadoop producing the desired results.</a:t>
            </a:r>
          </a:p>
          <a:p>
            <a:pPr algn="just"/>
            <a:endParaRPr lang="x-none" sz="3600" dirty="0"/>
          </a:p>
        </p:txBody>
      </p:sp>
    </p:spTree>
    <p:extLst>
      <p:ext uri="{BB962C8B-B14F-4D97-AF65-F5344CB8AC3E}">
        <p14:creationId xmlns:p14="http://schemas.microsoft.com/office/powerpoint/2010/main" val="29633435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1737" y="2543969"/>
            <a:ext cx="420052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46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fontScale="90000"/>
          </a:bodyPr>
          <a:lstStyle/>
          <a:p>
            <a:r>
              <a:rPr lang="en-IN" dirty="0"/>
              <a:t>Pig Latin Data Model</a:t>
            </a:r>
            <a:br>
              <a:rPr lang="en-IN" dirty="0"/>
            </a:br>
            <a:endParaRPr lang="en-IN" dirty="0"/>
          </a:p>
        </p:txBody>
      </p:sp>
      <p:sp>
        <p:nvSpPr>
          <p:cNvPr id="3" name="Content Placeholder 2"/>
          <p:cNvSpPr>
            <a:spLocks noGrp="1"/>
          </p:cNvSpPr>
          <p:nvPr>
            <p:ph idx="1"/>
          </p:nvPr>
        </p:nvSpPr>
        <p:spPr>
          <a:xfrm>
            <a:off x="457200" y="1052736"/>
            <a:ext cx="8229600" cy="5472608"/>
          </a:xfrm>
        </p:spPr>
        <p:txBody>
          <a:bodyPr>
            <a:normAutofit fontScale="77500" lnSpcReduction="20000"/>
          </a:bodyPr>
          <a:lstStyle/>
          <a:p>
            <a:r>
              <a:rPr lang="en-IN" dirty="0"/>
              <a:t>The data model of Pig Latin is fully nested and it allows complex non-atomic datatypes such as </a:t>
            </a:r>
            <a:r>
              <a:rPr lang="en-IN" b="1" dirty="0"/>
              <a:t>map</a:t>
            </a:r>
            <a:r>
              <a:rPr lang="en-IN" dirty="0"/>
              <a:t> and </a:t>
            </a:r>
            <a:r>
              <a:rPr lang="en-IN" b="1" dirty="0"/>
              <a:t>tuple</a:t>
            </a:r>
            <a:r>
              <a:rPr lang="en-IN" dirty="0"/>
              <a:t>. </a:t>
            </a:r>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b="1" dirty="0" smtClean="0"/>
          </a:p>
          <a:p>
            <a:endParaRPr lang="en-IN" b="1" dirty="0" smtClean="0"/>
          </a:p>
          <a:p>
            <a:endParaRPr lang="en-IN" b="1" dirty="0" smtClean="0"/>
          </a:p>
          <a:p>
            <a:pPr marL="0" indent="0">
              <a:buNone/>
            </a:pPr>
            <a:endParaRPr lang="en-IN" b="1" dirty="0" smtClean="0"/>
          </a:p>
          <a:p>
            <a:pPr marL="0" indent="0">
              <a:buNone/>
            </a:pPr>
            <a:r>
              <a:rPr lang="en-IN" b="1" dirty="0" smtClean="0"/>
              <a:t>Atomic </a:t>
            </a:r>
            <a:r>
              <a:rPr lang="en-IN" b="1" dirty="0"/>
              <a:t>/Scalar Data </a:t>
            </a:r>
            <a:r>
              <a:rPr lang="en-IN" b="1" dirty="0" smtClean="0"/>
              <a:t>type</a:t>
            </a:r>
            <a:endParaRPr lang="en-IN" dirty="0"/>
          </a:p>
          <a:p>
            <a:r>
              <a:rPr lang="en-IN" dirty="0"/>
              <a:t>Atomic or scalar data types are the basic data types which are used in all the languages like string, </a:t>
            </a:r>
            <a:r>
              <a:rPr lang="en-IN" dirty="0" err="1"/>
              <a:t>int</a:t>
            </a:r>
            <a:r>
              <a:rPr lang="en-IN" dirty="0"/>
              <a:t>, float, long, double, char[], byte[]. These are also called the primitive data types. </a:t>
            </a:r>
            <a:endParaRPr lang="en-IN" dirty="0" smtClean="0"/>
          </a:p>
          <a:p>
            <a:r>
              <a:rPr lang="en-IN" dirty="0" smtClean="0"/>
              <a:t>The </a:t>
            </a:r>
            <a:r>
              <a:rPr lang="en-IN" dirty="0"/>
              <a:t>value of each cell in a field (column) is an atomic data </a:t>
            </a:r>
            <a:r>
              <a:rPr lang="en-IN" dirty="0" smtClean="0"/>
              <a:t>type.</a:t>
            </a:r>
            <a:endParaRPr lang="en-IN" dirty="0"/>
          </a:p>
        </p:txBody>
      </p:sp>
      <p:pic>
        <p:nvPicPr>
          <p:cNvPr id="14338" name="Picture 2" descr="Pig Latin Data Model - Apache Pig Tutorial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4616"/>
          <a:stretch/>
        </p:blipFill>
        <p:spPr bwMode="auto">
          <a:xfrm>
            <a:off x="1475656" y="1628800"/>
            <a:ext cx="6840761" cy="319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709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415880"/>
          </a:xfrm>
        </p:spPr>
        <p:txBody>
          <a:bodyPr/>
          <a:lstStyle/>
          <a:p>
            <a:r>
              <a:rPr lang="en-IN" dirty="0"/>
              <a:t>For fields, positional indexes are generated by the system automatically (also known as </a:t>
            </a:r>
            <a:r>
              <a:rPr lang="en-IN" b="1" dirty="0"/>
              <a:t>positional notation</a:t>
            </a:r>
            <a:r>
              <a:rPr lang="en-IN" dirty="0"/>
              <a:t>), which is represented by ‘$’ and it starts from $0, and grows $1, $2, so on… As compared with the below image $0 = </a:t>
            </a:r>
            <a:r>
              <a:rPr lang="en-IN" dirty="0" err="1"/>
              <a:t>S.No</a:t>
            </a:r>
            <a:r>
              <a:rPr lang="en-IN" dirty="0"/>
              <a:t>., $1 = Bands, $2 = Members, $3 = Origin.</a:t>
            </a:r>
          </a:p>
          <a:p>
            <a:r>
              <a:rPr lang="en-IN" dirty="0"/>
              <a:t>Scalar data types are − ‘1’, ‘</a:t>
            </a:r>
            <a:r>
              <a:rPr lang="en-IN" dirty="0" err="1"/>
              <a:t>Linkin</a:t>
            </a:r>
            <a:r>
              <a:rPr lang="en-IN" dirty="0"/>
              <a:t> Park’, ‘7’, ‘California’ etc.</a:t>
            </a:r>
          </a:p>
          <a:p>
            <a:endParaRPr lang="en-IN" dirty="0"/>
          </a:p>
        </p:txBody>
      </p:sp>
    </p:spTree>
    <p:extLst>
      <p:ext uri="{BB962C8B-B14F-4D97-AF65-F5344CB8AC3E}">
        <p14:creationId xmlns:p14="http://schemas.microsoft.com/office/powerpoint/2010/main" val="1402734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Tuple</a:t>
            </a:r>
            <a:r>
              <a:rPr lang="en-IN" dirty="0"/>
              <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fontScale="92500"/>
          </a:bodyPr>
          <a:lstStyle/>
          <a:p>
            <a:r>
              <a:rPr lang="en-IN" dirty="0" smtClean="0"/>
              <a:t>Tuple </a:t>
            </a:r>
            <a:r>
              <a:rPr lang="en-IN" dirty="0"/>
              <a:t>is an ordered set of fields which may contain different data types for each field. You can understand it as the records stored in a row in a relational database. </a:t>
            </a:r>
            <a:endParaRPr lang="en-IN" dirty="0" smtClean="0"/>
          </a:p>
          <a:p>
            <a:r>
              <a:rPr lang="en-IN" dirty="0" smtClean="0"/>
              <a:t>A </a:t>
            </a:r>
            <a:r>
              <a:rPr lang="en-IN" dirty="0"/>
              <a:t>Tuple is a set of cells from a single </a:t>
            </a:r>
            <a:r>
              <a:rPr lang="en-IN" dirty="0" smtClean="0"/>
              <a:t>row.</a:t>
            </a:r>
          </a:p>
          <a:p>
            <a:r>
              <a:rPr lang="en-IN" dirty="0" smtClean="0"/>
              <a:t> </a:t>
            </a:r>
            <a:r>
              <a:rPr lang="en-IN" dirty="0"/>
              <a:t>The elements inside a tuple does not necessarily need to have a schema attached to it.</a:t>
            </a:r>
          </a:p>
          <a:p>
            <a:r>
              <a:rPr lang="en-IN" dirty="0"/>
              <a:t>A tuple is represented by ‘()’ symbol.</a:t>
            </a:r>
          </a:p>
          <a:p>
            <a:pPr marL="365760" lvl="1" indent="0">
              <a:buNone/>
            </a:pPr>
            <a:r>
              <a:rPr lang="en-IN" dirty="0">
                <a:solidFill>
                  <a:srgbClr val="002060"/>
                </a:solidFill>
              </a:rPr>
              <a:t>Example of tuple − (1, </a:t>
            </a:r>
            <a:r>
              <a:rPr lang="en-IN" dirty="0" err="1">
                <a:solidFill>
                  <a:srgbClr val="002060"/>
                </a:solidFill>
              </a:rPr>
              <a:t>Linkin</a:t>
            </a:r>
            <a:r>
              <a:rPr lang="en-IN" dirty="0">
                <a:solidFill>
                  <a:srgbClr val="002060"/>
                </a:solidFill>
              </a:rPr>
              <a:t> Park, 7, California</a:t>
            </a:r>
            <a:r>
              <a:rPr lang="en-IN" dirty="0" smtClean="0">
                <a:solidFill>
                  <a:srgbClr val="002060"/>
                </a:solidFill>
              </a:rPr>
              <a:t>)</a:t>
            </a:r>
          </a:p>
          <a:p>
            <a:pPr marL="342900" indent="-342900"/>
            <a:r>
              <a:rPr lang="en-IN" dirty="0"/>
              <a:t>Since tuples are ordered, we can access fields in each tuple using indexes of the fields, like $1 form above tuple will return a value ‘</a:t>
            </a:r>
            <a:r>
              <a:rPr lang="en-IN" dirty="0" err="1"/>
              <a:t>Linkin</a:t>
            </a:r>
            <a:r>
              <a:rPr lang="en-IN" dirty="0"/>
              <a:t> Park’. </a:t>
            </a:r>
            <a:endParaRPr lang="en-IN" dirty="0" smtClean="0"/>
          </a:p>
          <a:p>
            <a:pPr marL="342900" indent="-342900"/>
            <a:r>
              <a:rPr lang="en-IN" dirty="0" smtClean="0"/>
              <a:t>tuple </a:t>
            </a:r>
            <a:r>
              <a:rPr lang="en-IN" dirty="0"/>
              <a:t>doesn’t have any schema attached to it.</a:t>
            </a:r>
          </a:p>
          <a:p>
            <a:endParaRPr lang="en-IN" dirty="0"/>
          </a:p>
        </p:txBody>
      </p:sp>
    </p:spTree>
    <p:extLst>
      <p:ext uri="{BB962C8B-B14F-4D97-AF65-F5344CB8AC3E}">
        <p14:creationId xmlns:p14="http://schemas.microsoft.com/office/powerpoint/2010/main" val="137124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C7FF924-8DA0-4BE9-8C7E-095B0EC13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49877" y="1"/>
            <a:ext cx="4594123"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826FF1D-8202-4781-8CDD-02F67E416C1E}"/>
              </a:ext>
            </a:extLst>
          </p:cNvPr>
          <p:cNvSpPr>
            <a:spLocks noGrp="1"/>
          </p:cNvSpPr>
          <p:nvPr>
            <p:ph type="title"/>
          </p:nvPr>
        </p:nvSpPr>
        <p:spPr>
          <a:xfrm>
            <a:off x="4749542" y="0"/>
            <a:ext cx="3974690" cy="1609344"/>
          </a:xfrm>
          <a:ln>
            <a:noFill/>
          </a:ln>
        </p:spPr>
        <p:txBody>
          <a:bodyPr>
            <a:normAutofit/>
          </a:bodyPr>
          <a:lstStyle/>
          <a:p>
            <a:r>
              <a:rPr lang="en-GB" sz="4000" dirty="0">
                <a:highlight>
                  <a:srgbClr val="FFFF00"/>
                </a:highlight>
              </a:rPr>
              <a:t>History:</a:t>
            </a:r>
            <a:endParaRPr lang="x-none" sz="4000" dirty="0">
              <a:highlight>
                <a:srgbClr val="FFFF00"/>
              </a:highlight>
            </a:endParaRPr>
          </a:p>
        </p:txBody>
      </p:sp>
      <p:pic>
        <p:nvPicPr>
          <p:cNvPr id="5" name="Picture 4" descr="Table&#10;&#10;Description automatically generated">
            <a:extLst>
              <a:ext uri="{FF2B5EF4-FFF2-40B4-BE49-F238E27FC236}">
                <a16:creationId xmlns:a16="http://schemas.microsoft.com/office/drawing/2014/main" xmlns="" id="{5A8392FB-C3ED-4C16-A577-0BEEE91FF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8" y="272143"/>
            <a:ext cx="4514850" cy="6414738"/>
          </a:xfrm>
          <a:prstGeom prst="rect">
            <a:avLst/>
          </a:prstGeom>
        </p:spPr>
      </p:pic>
      <p:sp>
        <p:nvSpPr>
          <p:cNvPr id="3" name="Content Placeholder 2">
            <a:extLst>
              <a:ext uri="{FF2B5EF4-FFF2-40B4-BE49-F238E27FC236}">
                <a16:creationId xmlns:a16="http://schemas.microsoft.com/office/drawing/2014/main" xmlns="" id="{A919B5FD-61E7-48FC-ABA0-2683224A3323}"/>
              </a:ext>
            </a:extLst>
          </p:cNvPr>
          <p:cNvSpPr>
            <a:spLocks noGrp="1"/>
          </p:cNvSpPr>
          <p:nvPr>
            <p:ph idx="1"/>
          </p:nvPr>
        </p:nvSpPr>
        <p:spPr>
          <a:xfrm>
            <a:off x="4780344" y="1916832"/>
            <a:ext cx="3974689" cy="4050792"/>
          </a:xfrm>
        </p:spPr>
        <p:txBody>
          <a:bodyPr>
            <a:normAutofit fontScale="85000" lnSpcReduction="20000"/>
          </a:bodyPr>
          <a:lstStyle/>
          <a:p>
            <a:r>
              <a:rPr lang="en-GB" sz="3200" b="0" i="0" dirty="0">
                <a:effectLst/>
                <a:latin typeface="Arial" panose="020B0604020202020204" pitchFamily="34" charset="0"/>
              </a:rPr>
              <a:t>Apache Pig was originally developed at </a:t>
            </a:r>
            <a:r>
              <a:rPr lang="en-GB" sz="3200" b="0" i="0" u="none" strike="noStrike" dirty="0">
                <a:effectLst/>
                <a:latin typeface="Arial" panose="020B0604020202020204" pitchFamily="34" charset="0"/>
              </a:rPr>
              <a:t>Yahoo Research</a:t>
            </a:r>
            <a:r>
              <a:rPr lang="en-GB" sz="3200" b="0" i="0" dirty="0">
                <a:effectLst/>
                <a:latin typeface="Arial" panose="020B0604020202020204" pitchFamily="34" charset="0"/>
              </a:rPr>
              <a:t> around 2006 for researchers to have an ad hoc way of creating and executing MapReduce jobs on very large data sets. In 2007, it was moved into the </a:t>
            </a:r>
            <a:r>
              <a:rPr lang="en-GB" sz="3200" b="0" i="0" u="none" strike="noStrike" dirty="0">
                <a:effectLst/>
                <a:latin typeface="Arial" panose="020B0604020202020204" pitchFamily="34" charset="0"/>
              </a:rPr>
              <a:t>Apache Software Foundation</a:t>
            </a:r>
            <a:r>
              <a:rPr lang="en-GB" sz="3200" b="0" i="0" dirty="0">
                <a:effectLst/>
                <a:latin typeface="Arial" panose="020B0604020202020204" pitchFamily="34" charset="0"/>
              </a:rPr>
              <a:t>.</a:t>
            </a:r>
            <a:endParaRPr lang="x-none" sz="3200" dirty="0"/>
          </a:p>
        </p:txBody>
      </p:sp>
      <p:grpSp>
        <p:nvGrpSpPr>
          <p:cNvPr id="12" name="Group 11">
            <a:extLst>
              <a:ext uri="{FF2B5EF4-FFF2-40B4-BE49-F238E27FC236}">
                <a16:creationId xmlns:a16="http://schemas.microsoft.com/office/drawing/2014/main" xmlns="" id="{5029B4A8-2CF0-48DC-B29E-F3B62EDDC44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51294" y="6229681"/>
            <a:ext cx="342900" cy="457200"/>
            <a:chOff x="11361456" y="6195813"/>
            <a:chExt cx="548640" cy="548640"/>
          </a:xfrm>
        </p:grpSpPr>
        <p:sp>
          <p:nvSpPr>
            <p:cNvPr id="13" name="Oval 12">
              <a:extLst>
                <a:ext uri="{FF2B5EF4-FFF2-40B4-BE49-F238E27FC236}">
                  <a16:creationId xmlns:a16="http://schemas.microsoft.com/office/drawing/2014/main" xmlns="" id="{F71DA811-F7AE-460D-9891-57F221994B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xmlns="" id="{3747795E-BBFD-44B4-892D-2054745A84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799008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rmAutofit fontScale="90000"/>
          </a:bodyPr>
          <a:lstStyle/>
          <a:p>
            <a:r>
              <a:rPr lang="en-IN" dirty="0"/>
              <a:t>Bag</a:t>
            </a:r>
            <a:br>
              <a:rPr lang="en-IN" dirty="0"/>
            </a:br>
            <a:endParaRPr lang="en-IN" dirty="0"/>
          </a:p>
        </p:txBody>
      </p:sp>
      <p:sp>
        <p:nvSpPr>
          <p:cNvPr id="3" name="Content Placeholder 2"/>
          <p:cNvSpPr>
            <a:spLocks noGrp="1"/>
          </p:cNvSpPr>
          <p:nvPr>
            <p:ph idx="1"/>
          </p:nvPr>
        </p:nvSpPr>
        <p:spPr>
          <a:xfrm>
            <a:off x="457200" y="1340768"/>
            <a:ext cx="8229600" cy="4983832"/>
          </a:xfrm>
        </p:spPr>
        <p:txBody>
          <a:bodyPr>
            <a:normAutofit fontScale="92500" lnSpcReduction="10000"/>
          </a:bodyPr>
          <a:lstStyle/>
          <a:p>
            <a:r>
              <a:rPr lang="en-IN" dirty="0" smtClean="0"/>
              <a:t>A </a:t>
            </a:r>
            <a:r>
              <a:rPr lang="en-IN" dirty="0"/>
              <a:t>bag is a collection of a set of tuples and these tuples are subset of rows or entire rows of a table. A bag can contain duplicate tuples, and it is not mandatory that they need to be unique. </a:t>
            </a:r>
          </a:p>
          <a:p>
            <a:r>
              <a:rPr lang="en-IN" dirty="0"/>
              <a:t>The bag has a flexible schema i.e. tuples within the bag can have different number of fields. A bag can also have tuples with different data types. </a:t>
            </a:r>
          </a:p>
          <a:p>
            <a:r>
              <a:rPr lang="en-IN" dirty="0"/>
              <a:t>A bag is represented by ‘{}’ symbol.</a:t>
            </a:r>
          </a:p>
          <a:p>
            <a:r>
              <a:rPr lang="en-IN" dirty="0"/>
              <a:t>Example of a bag − </a:t>
            </a:r>
            <a:r>
              <a:rPr lang="en-IN" b="1" dirty="0"/>
              <a:t>{(</a:t>
            </a:r>
            <a:r>
              <a:rPr lang="en-IN" b="1" dirty="0" err="1"/>
              <a:t>Linkin</a:t>
            </a:r>
            <a:r>
              <a:rPr lang="en-IN" b="1" dirty="0"/>
              <a:t> Park, 7, California), (Metallica, 8), (Mega Death, Los Angeles)}</a:t>
            </a:r>
            <a:endParaRPr lang="en-IN" dirty="0"/>
          </a:p>
          <a:p>
            <a:r>
              <a:rPr lang="en-IN" dirty="0"/>
              <a:t>But for Apache Pig to effectively process bags, the fields and their respective data types need to be in the same sequence.</a:t>
            </a:r>
          </a:p>
          <a:p>
            <a:endParaRPr lang="en-IN" dirty="0"/>
          </a:p>
          <a:p>
            <a:endParaRPr lang="en-IN" dirty="0"/>
          </a:p>
        </p:txBody>
      </p:sp>
    </p:spTree>
    <p:extLst>
      <p:ext uri="{BB962C8B-B14F-4D97-AF65-F5344CB8AC3E}">
        <p14:creationId xmlns:p14="http://schemas.microsoft.com/office/powerpoint/2010/main" val="4078898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132856"/>
            <a:ext cx="8784976" cy="4191744"/>
          </a:xfrm>
        </p:spPr>
        <p:txBody>
          <a:bodyPr>
            <a:normAutofit/>
          </a:bodyPr>
          <a:lstStyle/>
          <a:p>
            <a:r>
              <a:rPr lang="en-IN" dirty="0"/>
              <a:t>Set of  bags −</a:t>
            </a:r>
          </a:p>
          <a:p>
            <a:pPr marL="0" indent="0">
              <a:buNone/>
            </a:pPr>
            <a:r>
              <a:rPr lang="en-IN" b="1" dirty="0"/>
              <a:t>{(</a:t>
            </a:r>
            <a:r>
              <a:rPr lang="en-IN" b="1" dirty="0" err="1"/>
              <a:t>Linkin</a:t>
            </a:r>
            <a:r>
              <a:rPr lang="en-IN" b="1" dirty="0"/>
              <a:t> Park, 7, California), (Metallica, 8), (Mega Death, Los Angeles)},</a:t>
            </a:r>
            <a:endParaRPr lang="en-IN" dirty="0"/>
          </a:p>
          <a:p>
            <a:pPr marL="0" indent="0">
              <a:buNone/>
            </a:pPr>
            <a:r>
              <a:rPr lang="en-IN" b="1" dirty="0"/>
              <a:t>{(Metallica, 8, Los Angeles), (Mega Death, 8), (</a:t>
            </a:r>
            <a:r>
              <a:rPr lang="en-IN" b="1" dirty="0" err="1"/>
              <a:t>Linkin</a:t>
            </a:r>
            <a:r>
              <a:rPr lang="en-IN" b="1" dirty="0"/>
              <a:t> Park, California)}</a:t>
            </a:r>
            <a:endParaRPr lang="en-IN" dirty="0"/>
          </a:p>
          <a:p>
            <a:pPr marL="0" indent="0">
              <a:buNone/>
            </a:pPr>
            <a:r>
              <a:rPr lang="en-IN" dirty="0"/>
              <a:t>There are two types of Bag, i.e. </a:t>
            </a:r>
            <a:r>
              <a:rPr lang="en-IN" b="1" dirty="0"/>
              <a:t>Outer Bag</a:t>
            </a:r>
            <a:r>
              <a:rPr lang="en-IN" dirty="0"/>
              <a:t> or relations and </a:t>
            </a:r>
            <a:r>
              <a:rPr lang="en-IN" b="1" dirty="0"/>
              <a:t>Inner Bag.</a:t>
            </a:r>
            <a:endParaRPr lang="en-IN" dirty="0"/>
          </a:p>
          <a:p>
            <a:pPr marL="0" indent="0">
              <a:buNone/>
            </a:pPr>
            <a:endParaRPr lang="en-IN" dirty="0"/>
          </a:p>
        </p:txBody>
      </p:sp>
    </p:spTree>
    <p:extLst>
      <p:ext uri="{BB962C8B-B14F-4D97-AF65-F5344CB8AC3E}">
        <p14:creationId xmlns:p14="http://schemas.microsoft.com/office/powerpoint/2010/main" val="4043436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487888"/>
          </a:xfrm>
        </p:spPr>
        <p:txBody>
          <a:bodyPr>
            <a:normAutofit fontScale="92500" lnSpcReduction="10000"/>
          </a:bodyPr>
          <a:lstStyle/>
          <a:p>
            <a:r>
              <a:rPr lang="en-IN" dirty="0"/>
              <a:t>Outer bag or relation is nothing but a bag of tuples. Here relations are similar as relations in relational databases. To understand it better let us take an example:</a:t>
            </a:r>
          </a:p>
          <a:p>
            <a:pPr marL="365760" lvl="1" indent="0">
              <a:buNone/>
            </a:pPr>
            <a:r>
              <a:rPr lang="en-IN" b="1" dirty="0" smtClean="0">
                <a:solidFill>
                  <a:srgbClr val="002060"/>
                </a:solidFill>
              </a:rPr>
              <a:t>{(</a:t>
            </a:r>
            <a:r>
              <a:rPr lang="en-IN" b="1" dirty="0" err="1">
                <a:solidFill>
                  <a:srgbClr val="002060"/>
                </a:solidFill>
              </a:rPr>
              <a:t>Linkin</a:t>
            </a:r>
            <a:r>
              <a:rPr lang="en-IN" b="1" dirty="0">
                <a:solidFill>
                  <a:srgbClr val="002060"/>
                </a:solidFill>
              </a:rPr>
              <a:t> Park, California), (Metallica, Los Angeles), (Mega Death, Los Angeles)}</a:t>
            </a:r>
            <a:endParaRPr lang="en-IN" dirty="0">
              <a:solidFill>
                <a:srgbClr val="002060"/>
              </a:solidFill>
            </a:endParaRPr>
          </a:p>
          <a:p>
            <a:r>
              <a:rPr lang="en-IN" dirty="0"/>
              <a:t>This above bag explains the relation between the </a:t>
            </a:r>
            <a:r>
              <a:rPr lang="en-IN" i="1" dirty="0"/>
              <a:t>Band</a:t>
            </a:r>
            <a:r>
              <a:rPr lang="en-IN" dirty="0"/>
              <a:t> and their place of </a:t>
            </a:r>
            <a:r>
              <a:rPr lang="en-IN" i="1" dirty="0"/>
              <a:t>Origin</a:t>
            </a:r>
            <a:r>
              <a:rPr lang="en-IN" dirty="0"/>
              <a:t>.</a:t>
            </a:r>
          </a:p>
          <a:p>
            <a:r>
              <a:rPr lang="en-IN" dirty="0"/>
              <a:t>On the other hand, an inner bag contains a bag inside a tuple. For Example, if we sort </a:t>
            </a:r>
            <a:r>
              <a:rPr lang="en-IN" i="1" dirty="0"/>
              <a:t>Band</a:t>
            </a:r>
            <a:r>
              <a:rPr lang="en-IN" dirty="0"/>
              <a:t> tuples based on </a:t>
            </a:r>
            <a:r>
              <a:rPr lang="en-IN" i="1" dirty="0"/>
              <a:t>Band’s Origin</a:t>
            </a:r>
            <a:r>
              <a:rPr lang="en-IN" dirty="0"/>
              <a:t>, we will get: </a:t>
            </a:r>
          </a:p>
          <a:p>
            <a:r>
              <a:rPr lang="en-IN" dirty="0"/>
              <a:t>(Los Angeles, </a:t>
            </a:r>
            <a:r>
              <a:rPr lang="en-IN" b="1" dirty="0"/>
              <a:t>{(Metallica, Los Angeles), (Mega Death, Los Angeles)}</a:t>
            </a:r>
            <a:r>
              <a:rPr lang="en-IN" dirty="0"/>
              <a:t>)</a:t>
            </a:r>
          </a:p>
          <a:p>
            <a:r>
              <a:rPr lang="en-IN" dirty="0"/>
              <a:t>(California,</a:t>
            </a:r>
            <a:r>
              <a:rPr lang="en-IN" b="1" dirty="0"/>
              <a:t>{(</a:t>
            </a:r>
            <a:r>
              <a:rPr lang="en-IN" b="1" dirty="0" err="1"/>
              <a:t>Linkin</a:t>
            </a:r>
            <a:r>
              <a:rPr lang="en-IN" b="1" dirty="0"/>
              <a:t> Park, California)}</a:t>
            </a:r>
            <a:r>
              <a:rPr lang="en-IN" dirty="0"/>
              <a:t>)</a:t>
            </a:r>
          </a:p>
          <a:p>
            <a:r>
              <a:rPr lang="en-IN" dirty="0"/>
              <a:t>Here, first field type is a string while the second field type is a bag, which is an inner bag within a tuple. </a:t>
            </a:r>
          </a:p>
          <a:p>
            <a:endParaRPr lang="en-IN" dirty="0"/>
          </a:p>
        </p:txBody>
      </p:sp>
    </p:spTree>
    <p:extLst>
      <p:ext uri="{BB962C8B-B14F-4D97-AF65-F5344CB8AC3E}">
        <p14:creationId xmlns:p14="http://schemas.microsoft.com/office/powerpoint/2010/main" val="3637289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76672"/>
            <a:ext cx="8229600" cy="720080"/>
          </a:xfrm>
        </p:spPr>
        <p:txBody>
          <a:bodyPr>
            <a:normAutofit fontScale="90000"/>
          </a:bodyPr>
          <a:lstStyle/>
          <a:p>
            <a:r>
              <a:rPr lang="en-IN" b="1" dirty="0"/>
              <a:t>Map</a:t>
            </a:r>
            <a:r>
              <a:rPr lang="en-IN" dirty="0"/>
              <a:t/>
            </a:r>
            <a:br>
              <a:rPr lang="en-IN" dirty="0"/>
            </a:br>
            <a:endParaRPr lang="en-IN" dirty="0"/>
          </a:p>
        </p:txBody>
      </p:sp>
      <p:sp>
        <p:nvSpPr>
          <p:cNvPr id="5" name="Content Placeholder 4"/>
          <p:cNvSpPr>
            <a:spLocks noGrp="1"/>
          </p:cNvSpPr>
          <p:nvPr>
            <p:ph idx="1"/>
          </p:nvPr>
        </p:nvSpPr>
        <p:spPr>
          <a:xfrm>
            <a:off x="107504" y="332656"/>
            <a:ext cx="9036496" cy="5919936"/>
          </a:xfrm>
        </p:spPr>
        <p:txBody>
          <a:bodyPr>
            <a:normAutofit/>
          </a:bodyPr>
          <a:lstStyle/>
          <a:p>
            <a:r>
              <a:rPr lang="en-IN" dirty="0" smtClean="0"/>
              <a:t>A </a:t>
            </a:r>
            <a:r>
              <a:rPr lang="en-IN" dirty="0"/>
              <a:t>map is key-value pairs used to represent data elements. The key must be a </a:t>
            </a:r>
            <a:r>
              <a:rPr lang="en-IN" dirty="0" err="1"/>
              <a:t>chararray</a:t>
            </a:r>
            <a:r>
              <a:rPr lang="en-IN" dirty="0"/>
              <a:t> [] and should be unique like column name, so it can be indexed and value associated with it can be accessed on basis of the keys. The value can be of any data type.</a:t>
            </a:r>
          </a:p>
          <a:p>
            <a:r>
              <a:rPr lang="en-IN" dirty="0"/>
              <a:t>Maps are represented by ‘[]’ symbol and key-value are separated by ‘#’ symbol, as you can see in the above image.</a:t>
            </a:r>
          </a:p>
          <a:p>
            <a:r>
              <a:rPr lang="en-IN" dirty="0"/>
              <a:t>Example of maps− [</a:t>
            </a:r>
            <a:r>
              <a:rPr lang="en-IN" dirty="0" err="1"/>
              <a:t>band#Linkin</a:t>
            </a:r>
            <a:r>
              <a:rPr lang="en-IN" dirty="0"/>
              <a:t> Park, members#7 ], [</a:t>
            </a:r>
            <a:r>
              <a:rPr lang="en-IN" dirty="0" err="1"/>
              <a:t>band#Metallica</a:t>
            </a:r>
            <a:r>
              <a:rPr lang="en-IN" dirty="0"/>
              <a:t>, members#8 ]</a:t>
            </a:r>
          </a:p>
          <a:p>
            <a:endParaRPr lang="en-IN" dirty="0"/>
          </a:p>
        </p:txBody>
      </p:sp>
      <p:pic>
        <p:nvPicPr>
          <p:cNvPr id="15363"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8749" t="1144" r="21024"/>
          <a:stretch/>
        </p:blipFill>
        <p:spPr bwMode="auto">
          <a:xfrm>
            <a:off x="3730143" y="4005064"/>
            <a:ext cx="5413857" cy="292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8455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pPr marL="0" indent="0">
              <a:buNone/>
            </a:pPr>
            <a:r>
              <a:rPr lang="en-IN" b="1" smtClean="0"/>
              <a:t>Relation</a:t>
            </a:r>
            <a:endParaRPr lang="en-IN" b="1" dirty="0"/>
          </a:p>
          <a:p>
            <a:r>
              <a:rPr lang="en-IN" dirty="0"/>
              <a:t>A relation is a bag of tuples. The relations in Pig Latin are unordered (there is no guarantee that tuples are processed in any particular order</a:t>
            </a:r>
            <a:r>
              <a:rPr lang="en-IN" dirty="0" smtClean="0"/>
              <a:t>).</a:t>
            </a:r>
          </a:p>
          <a:p>
            <a:pPr marL="0" indent="0">
              <a:buNone/>
            </a:pPr>
            <a:r>
              <a:rPr lang="en-IN" dirty="0" smtClean="0"/>
              <a:t>The </a:t>
            </a:r>
            <a:r>
              <a:rPr lang="en-IN" dirty="0"/>
              <a:t>data model of Pig is fully nested. A </a:t>
            </a:r>
            <a:r>
              <a:rPr lang="en-IN" b="1" dirty="0"/>
              <a:t>Relation</a:t>
            </a:r>
            <a:r>
              <a:rPr lang="en-IN" dirty="0"/>
              <a:t> is the outermost structure of the Pig Latin data model. </a:t>
            </a:r>
          </a:p>
          <a:p>
            <a:pPr lvl="1"/>
            <a:r>
              <a:rPr lang="en-IN" dirty="0"/>
              <a:t>A bag is a collection of tuples.</a:t>
            </a:r>
          </a:p>
          <a:p>
            <a:pPr lvl="1"/>
            <a:r>
              <a:rPr lang="en-IN" dirty="0"/>
              <a:t>A tuple is an ordered set of fields.</a:t>
            </a:r>
          </a:p>
          <a:p>
            <a:pPr lvl="1"/>
            <a:r>
              <a:rPr lang="en-IN" dirty="0"/>
              <a:t>A field is a piece of data.</a:t>
            </a:r>
          </a:p>
          <a:p>
            <a:endParaRPr lang="en-IN" dirty="0"/>
          </a:p>
          <a:p>
            <a:endParaRPr lang="en-IN" dirty="0"/>
          </a:p>
        </p:txBody>
      </p:sp>
    </p:spTree>
    <p:extLst>
      <p:ext uri="{BB962C8B-B14F-4D97-AF65-F5344CB8AC3E}">
        <p14:creationId xmlns:p14="http://schemas.microsoft.com/office/powerpoint/2010/main" val="812184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Pig Latin Scripts</a:t>
            </a:r>
            <a:br>
              <a:rPr lang="en-IN" dirty="0"/>
            </a:br>
            <a:endParaRPr lang="en-IN" dirty="0"/>
          </a:p>
        </p:txBody>
      </p:sp>
      <p:sp>
        <p:nvSpPr>
          <p:cNvPr id="3" name="Content Placeholder 2"/>
          <p:cNvSpPr>
            <a:spLocks noGrp="1"/>
          </p:cNvSpPr>
          <p:nvPr>
            <p:ph idx="1"/>
          </p:nvPr>
        </p:nvSpPr>
        <p:spPr>
          <a:xfrm>
            <a:off x="251520" y="1844824"/>
            <a:ext cx="8229600" cy="4839816"/>
          </a:xfrm>
        </p:spPr>
        <p:txBody>
          <a:bodyPr>
            <a:normAutofit fontScale="92500"/>
          </a:bodyPr>
          <a:lstStyle/>
          <a:p>
            <a:pPr marL="0" indent="0" fontAlgn="base">
              <a:buNone/>
            </a:pPr>
            <a:r>
              <a:rPr lang="en-IN" dirty="0" smtClean="0"/>
              <a:t>Initially</a:t>
            </a:r>
            <a:r>
              <a:rPr lang="en-IN" dirty="0"/>
              <a:t>, we submit the Pig scripts written in Pig Latin to the Apache Pig execution environment.</a:t>
            </a:r>
            <a:br>
              <a:rPr lang="en-IN" dirty="0"/>
            </a:br>
            <a:r>
              <a:rPr lang="en-IN" dirty="0"/>
              <a:t>There are three ways of executing the Pig script:</a:t>
            </a:r>
          </a:p>
          <a:p>
            <a:pPr fontAlgn="base"/>
            <a:r>
              <a:rPr lang="en-IN" b="1" dirty="0"/>
              <a:t>Grunt Shell:</a:t>
            </a:r>
            <a:r>
              <a:rPr lang="en-IN" dirty="0"/>
              <a:t> It is the Apache Pig’s interactive shell for executing all the Pig Scripts.</a:t>
            </a:r>
          </a:p>
          <a:p>
            <a:pPr fontAlgn="base"/>
            <a:r>
              <a:rPr lang="en-IN" b="1" dirty="0"/>
              <a:t>Pig Server:</a:t>
            </a:r>
            <a:r>
              <a:rPr lang="en-IN" dirty="0"/>
              <a:t> We can write all the Pig commands in the script file and then execute the Pig script file. Pig Server executes this script file.</a:t>
            </a:r>
          </a:p>
          <a:p>
            <a:pPr fontAlgn="base"/>
            <a:r>
              <a:rPr lang="en-IN" b="1" dirty="0"/>
              <a:t>Embedded Script:</a:t>
            </a:r>
            <a:r>
              <a:rPr lang="en-IN" dirty="0"/>
              <a:t> We can create UDF by using languages like Java, Ruby, Python, etc. if some functions are unavailable. This UDF is embedded in the Pig Latin Script file, and then the script file is executed.</a:t>
            </a:r>
          </a:p>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225" y="-99392"/>
            <a:ext cx="2517775" cy="207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2603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noFill/>
          <a:ln>
            <a:miter lim="800000"/>
            <a:headEnd/>
            <a:tailEnd/>
          </a:ln>
        </p:spPr>
        <p:txBody>
          <a:bodyPr vert="horz" wrap="square" numCol="1" compatLnSpc="1">
            <a:prstTxWarp prst="textNoShape">
              <a:avLst/>
            </a:prstTxWarp>
          </a:bodyPr>
          <a:lstStyle/>
          <a:p>
            <a:r>
              <a:rPr lang="en-AU" dirty="0">
                <a:cs typeface="Arial" pitchFamily="34" charset="0"/>
              </a:rPr>
              <a:t>Complex Data Types</a:t>
            </a:r>
          </a:p>
        </p:txBody>
      </p:sp>
      <p:graphicFrame>
        <p:nvGraphicFramePr>
          <p:cNvPr id="5" name="Table 4"/>
          <p:cNvGraphicFramePr>
            <a:graphicFrameLocks noGrp="1"/>
          </p:cNvGraphicFramePr>
          <p:nvPr>
            <p:extLst>
              <p:ext uri="{D42A27DB-BD31-4B8C-83A1-F6EECF244321}">
                <p14:modId xmlns:p14="http://schemas.microsoft.com/office/powerpoint/2010/main" val="353474807"/>
              </p:ext>
            </p:extLst>
          </p:nvPr>
        </p:nvGraphicFramePr>
        <p:xfrm>
          <a:off x="539552" y="2006930"/>
          <a:ext cx="7848872" cy="3593800"/>
        </p:xfrm>
        <a:graphic>
          <a:graphicData uri="http://schemas.openxmlformats.org/drawingml/2006/table">
            <a:tbl>
              <a:tblPr firstRow="1" bandRow="1">
                <a:tableStyleId>{5C22544A-7EE6-4342-B048-85BDC9FD1C3A}</a:tableStyleId>
              </a:tblPr>
              <a:tblGrid>
                <a:gridCol w="1724340">
                  <a:extLst>
                    <a:ext uri="{9D8B030D-6E8A-4147-A177-3AD203B41FA5}">
                      <a16:colId xmlns:a16="http://schemas.microsoft.com/office/drawing/2014/main" xmlns="" val="20000"/>
                    </a:ext>
                  </a:extLst>
                </a:gridCol>
                <a:gridCol w="6124532">
                  <a:extLst>
                    <a:ext uri="{9D8B030D-6E8A-4147-A177-3AD203B41FA5}">
                      <a16:colId xmlns:a16="http://schemas.microsoft.com/office/drawing/2014/main" xmlns="" val="20001"/>
                    </a:ext>
                  </a:extLst>
                </a:gridCol>
              </a:tblGrid>
              <a:tr h="109161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rgbClr val="FFFFFF"/>
                          </a:solidFill>
                          <a:effectLst/>
                          <a:latin typeface="+mn-lt"/>
                          <a:ea typeface="ＭＳ Ｐゴシック" pitchFamily="-84" charset="-128"/>
                        </a:rPr>
                        <a:t>Type</a:t>
                      </a:r>
                    </a:p>
                  </a:txBody>
                  <a:tcPr marL="68580" marR="68580" marT="60960" marB="60960"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rgbClr val="FFFFFF"/>
                          </a:solidFill>
                          <a:effectLst/>
                          <a:latin typeface="+mn-lt"/>
                          <a:ea typeface="ＭＳ Ｐゴシック" pitchFamily="-84" charset="-128"/>
                        </a:rPr>
                        <a:t>Description</a:t>
                      </a:r>
                    </a:p>
                  </a:txBody>
                  <a:tcPr marL="68580" marR="68580" marT="60960" marB="60960" horzOverflow="overflow"/>
                </a:tc>
                <a:extLst>
                  <a:ext uri="{0D108BD9-81ED-4DB2-BD59-A6C34878D82A}">
                    <a16:rowId xmlns:a16="http://schemas.microsoft.com/office/drawing/2014/main" xmlns="" val="10000"/>
                  </a:ext>
                </a:extLst>
              </a:tr>
              <a:tr h="7625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Tuple</a:t>
                      </a:r>
                    </a:p>
                  </a:txBody>
                  <a:tcPr marL="68580" marR="68580" marT="60960" marB="6096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Ordered set of fields (a </a:t>
                      </a:r>
                      <a:r>
                        <a:rPr kumimoji="0" lang="en-AU" altLang="en-US" sz="2400" b="1" i="0" u="none" strike="noStrike" cap="none" normalizeH="0" baseline="0" dirty="0">
                          <a:ln>
                            <a:noFill/>
                          </a:ln>
                          <a:solidFill>
                            <a:schemeClr val="tx1"/>
                          </a:solidFill>
                          <a:effectLst/>
                          <a:latin typeface="+mn-lt"/>
                          <a:ea typeface="ＭＳ Ｐゴシック" pitchFamily="-84" charset="-128"/>
                        </a:rPr>
                        <a:t>“</a:t>
                      </a:r>
                      <a:r>
                        <a:rPr kumimoji="0" lang="en-AU" sz="2400" b="1" i="0" u="none" strike="noStrike" cap="none" normalizeH="0" baseline="0" dirty="0">
                          <a:ln>
                            <a:noFill/>
                          </a:ln>
                          <a:solidFill>
                            <a:schemeClr val="tx1"/>
                          </a:solidFill>
                          <a:effectLst/>
                          <a:latin typeface="+mn-lt"/>
                          <a:ea typeface="ＭＳ Ｐゴシック" pitchFamily="-84" charset="-128"/>
                        </a:rPr>
                        <a:t>row / record</a:t>
                      </a:r>
                      <a:r>
                        <a:rPr kumimoji="0" lang="en-AU" altLang="en-US" sz="2400" b="1" i="0" u="none" strike="noStrike" cap="none" normalizeH="0" baseline="0" dirty="0">
                          <a:ln>
                            <a:noFill/>
                          </a:ln>
                          <a:solidFill>
                            <a:schemeClr val="tx1"/>
                          </a:solidFill>
                          <a:effectLst/>
                          <a:latin typeface="+mn-lt"/>
                          <a:ea typeface="ＭＳ Ｐゴシック" pitchFamily="-84" charset="-128"/>
                        </a:rPr>
                        <a:t>”</a:t>
                      </a:r>
                      <a:r>
                        <a:rPr kumimoji="0" lang="en-AU" sz="2400" b="1" i="0" u="none" strike="noStrike" cap="none" normalizeH="0" baseline="0" dirty="0">
                          <a:ln>
                            <a:noFill/>
                          </a:ln>
                          <a:solidFill>
                            <a:schemeClr val="tx1"/>
                          </a:solidFill>
                          <a:effectLst/>
                          <a:latin typeface="+mn-lt"/>
                          <a:ea typeface="ＭＳ Ｐゴシック" pitchFamily="-84" charset="-128"/>
                        </a:rPr>
                        <a:t>)</a:t>
                      </a:r>
                    </a:p>
                  </a:txBody>
                  <a:tcPr marL="68580" marR="68580" marT="60960" marB="60960" horzOverflow="overflow"/>
                </a:tc>
                <a:extLst>
                  <a:ext uri="{0D108BD9-81ED-4DB2-BD59-A6C34878D82A}">
                    <a16:rowId xmlns:a16="http://schemas.microsoft.com/office/drawing/2014/main" xmlns="" val="10001"/>
                  </a:ext>
                </a:extLst>
              </a:tr>
              <a:tr h="64807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Bag</a:t>
                      </a:r>
                    </a:p>
                  </a:txBody>
                  <a:tcPr marL="68580" marR="68580" marT="60960" marB="6096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Collection of </a:t>
                      </a:r>
                      <a:r>
                        <a:rPr kumimoji="0" lang="en-AU" sz="2400" b="1" i="0" u="none" strike="noStrike" cap="none" normalizeH="0" baseline="0" dirty="0" err="1">
                          <a:ln>
                            <a:noFill/>
                          </a:ln>
                          <a:solidFill>
                            <a:schemeClr val="tx1"/>
                          </a:solidFill>
                          <a:effectLst/>
                          <a:latin typeface="+mn-lt"/>
                          <a:ea typeface="ＭＳ Ｐゴシック" pitchFamily="-84" charset="-128"/>
                        </a:rPr>
                        <a:t>tuples</a:t>
                      </a:r>
                      <a:r>
                        <a:rPr kumimoji="0" lang="en-AU" sz="2400" b="1" i="0" u="none" strike="noStrike" cap="none" normalizeH="0" baseline="0" dirty="0">
                          <a:ln>
                            <a:noFill/>
                          </a:ln>
                          <a:solidFill>
                            <a:schemeClr val="tx1"/>
                          </a:solidFill>
                          <a:effectLst/>
                          <a:latin typeface="+mn-lt"/>
                          <a:ea typeface="ＭＳ Ｐゴシック" pitchFamily="-84" charset="-128"/>
                        </a:rPr>
                        <a:t> (a </a:t>
                      </a:r>
                      <a:r>
                        <a:rPr kumimoji="0" lang="en-AU" altLang="en-US" sz="2400" b="1" i="0" u="none" strike="noStrike" cap="none" normalizeH="0" baseline="0" dirty="0">
                          <a:ln>
                            <a:noFill/>
                          </a:ln>
                          <a:solidFill>
                            <a:schemeClr val="tx1"/>
                          </a:solidFill>
                          <a:effectLst/>
                          <a:latin typeface="+mn-lt"/>
                          <a:ea typeface="ＭＳ Ｐゴシック" pitchFamily="-84" charset="-128"/>
                        </a:rPr>
                        <a:t>“</a:t>
                      </a:r>
                      <a:r>
                        <a:rPr kumimoji="0" lang="en-AU" altLang="en-US" sz="2400" b="1" i="0" u="none" strike="noStrike" cap="none" normalizeH="0" baseline="0" dirty="0" err="1">
                          <a:ln>
                            <a:noFill/>
                          </a:ln>
                          <a:solidFill>
                            <a:schemeClr val="tx1"/>
                          </a:solidFill>
                          <a:effectLst/>
                          <a:latin typeface="+mn-lt"/>
                          <a:ea typeface="ＭＳ Ｐゴシック" pitchFamily="-84" charset="-128"/>
                        </a:rPr>
                        <a:t>resultset</a:t>
                      </a:r>
                      <a:r>
                        <a:rPr kumimoji="0" lang="en-AU" altLang="en-US" sz="2400" b="1" i="0" u="none" strike="noStrike" cap="none" normalizeH="0" baseline="0" dirty="0">
                          <a:ln>
                            <a:noFill/>
                          </a:ln>
                          <a:solidFill>
                            <a:schemeClr val="tx1"/>
                          </a:solidFill>
                          <a:effectLst/>
                          <a:latin typeface="+mn-lt"/>
                          <a:ea typeface="ＭＳ Ｐゴシック" pitchFamily="-84" charset="-128"/>
                        </a:rPr>
                        <a:t> / </a:t>
                      </a:r>
                      <a:r>
                        <a:rPr kumimoji="0" lang="en-AU" sz="2400" b="1" i="0" u="none" strike="noStrike" cap="none" normalizeH="0" baseline="0" dirty="0">
                          <a:ln>
                            <a:noFill/>
                          </a:ln>
                          <a:solidFill>
                            <a:schemeClr val="tx1"/>
                          </a:solidFill>
                          <a:effectLst/>
                          <a:latin typeface="+mn-lt"/>
                          <a:ea typeface="ＭＳ Ｐゴシック" pitchFamily="-84" charset="-128"/>
                        </a:rPr>
                        <a:t>table</a:t>
                      </a:r>
                      <a:r>
                        <a:rPr kumimoji="0" lang="en-AU" altLang="en-US" sz="2400" b="1" i="0" u="none" strike="noStrike" cap="none" normalizeH="0" baseline="0" dirty="0">
                          <a:ln>
                            <a:noFill/>
                          </a:ln>
                          <a:solidFill>
                            <a:schemeClr val="tx1"/>
                          </a:solidFill>
                          <a:effectLst/>
                          <a:latin typeface="+mn-lt"/>
                          <a:ea typeface="ＭＳ Ｐゴシック" pitchFamily="-84" charset="-128"/>
                        </a:rPr>
                        <a:t>”</a:t>
                      </a:r>
                      <a:r>
                        <a:rPr kumimoji="0" lang="en-AU" sz="2400" b="1" i="0" u="none" strike="noStrike" cap="none" normalizeH="0" baseline="0" dirty="0">
                          <a:ln>
                            <a:noFill/>
                          </a:ln>
                          <a:solidFill>
                            <a:schemeClr val="tx1"/>
                          </a:solidFill>
                          <a:effectLst/>
                          <a:latin typeface="+mn-lt"/>
                          <a:ea typeface="ＭＳ Ｐゴシック" pitchFamily="-84" charset="-128"/>
                        </a:rPr>
                        <a:t>)</a:t>
                      </a:r>
                    </a:p>
                  </a:txBody>
                  <a:tcPr marL="68580" marR="68580" marT="60960" marB="60960" horzOverflow="overflow"/>
                </a:tc>
                <a:extLst>
                  <a:ext uri="{0D108BD9-81ED-4DB2-BD59-A6C34878D82A}">
                    <a16:rowId xmlns:a16="http://schemas.microsoft.com/office/drawing/2014/main" xmlns="" val="10002"/>
                  </a:ext>
                </a:extLst>
              </a:tr>
              <a:tr h="109161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a:ln>
                            <a:noFill/>
                          </a:ln>
                          <a:solidFill>
                            <a:schemeClr val="tx1"/>
                          </a:solidFill>
                          <a:effectLst/>
                          <a:latin typeface="+mn-lt"/>
                          <a:ea typeface="ＭＳ Ｐゴシック" pitchFamily="-84" charset="-128"/>
                        </a:rPr>
                        <a:t>Map</a:t>
                      </a:r>
                    </a:p>
                  </a:txBody>
                  <a:tcPr marL="68580" marR="68580" marT="60960" marB="60960"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A set of key-value pairs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AU" sz="2400" b="1" i="0" u="none" strike="noStrike" cap="none" normalizeH="0" baseline="0" dirty="0">
                          <a:ln>
                            <a:noFill/>
                          </a:ln>
                          <a:solidFill>
                            <a:schemeClr val="tx1"/>
                          </a:solidFill>
                          <a:effectLst/>
                          <a:latin typeface="+mn-lt"/>
                          <a:ea typeface="ＭＳ Ｐゴシック" pitchFamily="-84" charset="-128"/>
                        </a:rPr>
                        <a:t>Keys must be of type </a:t>
                      </a:r>
                      <a:r>
                        <a:rPr kumimoji="0" lang="en-AU" sz="2400" b="1" i="0" u="none" strike="noStrike" cap="none" normalizeH="0" baseline="0" dirty="0" err="1">
                          <a:ln>
                            <a:noFill/>
                          </a:ln>
                          <a:solidFill>
                            <a:schemeClr val="tx1"/>
                          </a:solidFill>
                          <a:effectLst/>
                          <a:latin typeface="+mn-lt"/>
                          <a:ea typeface="ＭＳ Ｐゴシック" pitchFamily="-84" charset="-128"/>
                        </a:rPr>
                        <a:t>chararray</a:t>
                      </a:r>
                      <a:endParaRPr kumimoji="0" lang="en-AU" sz="2400" b="1" i="0" u="none" strike="noStrike" cap="none" normalizeH="0" baseline="0" dirty="0">
                        <a:ln>
                          <a:noFill/>
                        </a:ln>
                        <a:solidFill>
                          <a:schemeClr val="tx1"/>
                        </a:solidFill>
                        <a:effectLst/>
                        <a:latin typeface="+mn-lt"/>
                        <a:ea typeface="ＭＳ Ｐゴシック" pitchFamily="-84" charset="-128"/>
                      </a:endParaRPr>
                    </a:p>
                  </a:txBody>
                  <a:tcPr marL="68580" marR="68580" marT="60960" marB="60960" horzOverflow="overflow"/>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514070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4000" b="1" dirty="0">
                <a:solidFill>
                  <a:schemeClr val="tx1"/>
                </a:solidFill>
              </a:rPr>
              <a:t>Pig Data Formats</a:t>
            </a:r>
          </a:p>
        </p:txBody>
      </p:sp>
      <p:sp>
        <p:nvSpPr>
          <p:cNvPr id="3" name="Content Placeholder 2"/>
          <p:cNvSpPr>
            <a:spLocks noGrp="1"/>
          </p:cNvSpPr>
          <p:nvPr>
            <p:ph idx="1"/>
          </p:nvPr>
        </p:nvSpPr>
        <p:spPr>
          <a:xfrm>
            <a:off x="251520" y="1484784"/>
            <a:ext cx="8640960" cy="5017325"/>
          </a:xfrm>
        </p:spPr>
        <p:txBody>
          <a:bodyPr>
            <a:normAutofit fontScale="77500" lnSpcReduction="20000"/>
          </a:bodyPr>
          <a:lstStyle/>
          <a:p>
            <a:r>
              <a:rPr lang="en-US" sz="4300" b="1" dirty="0" err="1"/>
              <a:t>BinStorage</a:t>
            </a:r>
            <a:endParaRPr lang="en-US" sz="4300" b="1" dirty="0"/>
          </a:p>
          <a:p>
            <a:pPr lvl="1"/>
            <a:r>
              <a:rPr lang="en-US" sz="2800" dirty="0"/>
              <a:t>Loads and stores data in machine-readable (binary) format</a:t>
            </a:r>
          </a:p>
          <a:p>
            <a:r>
              <a:rPr lang="en-US" sz="4300" b="1" dirty="0" err="1"/>
              <a:t>PigStorage</a:t>
            </a:r>
            <a:endParaRPr lang="en-US" sz="4300" b="1" dirty="0"/>
          </a:p>
          <a:p>
            <a:pPr lvl="1"/>
            <a:r>
              <a:rPr lang="en-US" sz="2800" dirty="0"/>
              <a:t>Loads and stores data as structured, field delimited text files</a:t>
            </a:r>
          </a:p>
          <a:p>
            <a:r>
              <a:rPr lang="en-US" sz="4700" b="1" dirty="0" err="1"/>
              <a:t>TextLoader</a:t>
            </a:r>
            <a:endParaRPr lang="en-US" sz="4700" b="1" dirty="0"/>
          </a:p>
          <a:p>
            <a:pPr lvl="1"/>
            <a:r>
              <a:rPr lang="en-US" sz="2800" dirty="0"/>
              <a:t>Loads unstructured data in UTF-8 format</a:t>
            </a:r>
          </a:p>
          <a:p>
            <a:r>
              <a:rPr lang="nb-NO" sz="4700" b="1" dirty="0"/>
              <a:t>PigDump</a:t>
            </a:r>
          </a:p>
          <a:p>
            <a:pPr lvl="1"/>
            <a:r>
              <a:rPr lang="nb-NO" sz="2800" dirty="0"/>
              <a:t>Stores data in UTF-8 format</a:t>
            </a:r>
          </a:p>
          <a:p>
            <a:r>
              <a:rPr lang="nb-NO" sz="5200" b="1" dirty="0"/>
              <a:t>YourOwnFormat!</a:t>
            </a:r>
          </a:p>
          <a:p>
            <a:pPr lvl="1"/>
            <a:r>
              <a:rPr lang="nb-NO" sz="2800" dirty="0"/>
              <a:t>via UDFs</a:t>
            </a:r>
            <a:endParaRPr lang="en-US" sz="2800" dirty="0"/>
          </a:p>
          <a:p>
            <a:pPr lvl="1"/>
            <a:endParaRPr lang="nb-NO" dirty="0"/>
          </a:p>
          <a:p>
            <a:pPr lvl="1"/>
            <a:endParaRPr lang="en-US" dirty="0"/>
          </a:p>
          <a:p>
            <a:endParaRPr lang="en-US" b="1" dirty="0"/>
          </a:p>
        </p:txBody>
      </p:sp>
    </p:spTree>
    <p:extLst>
      <p:ext uri="{BB962C8B-B14F-4D97-AF65-F5344CB8AC3E}">
        <p14:creationId xmlns:p14="http://schemas.microsoft.com/office/powerpoint/2010/main" val="424185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rmAutofit fontScale="90000"/>
          </a:bodyPr>
          <a:lstStyle/>
          <a:p>
            <a:r>
              <a:rPr lang="en-IN" dirty="0"/>
              <a:t>Shell Commands</a:t>
            </a:r>
            <a:br>
              <a:rPr lang="en-IN" dirty="0"/>
            </a:br>
            <a:endParaRPr lang="en-IN" dirty="0"/>
          </a:p>
        </p:txBody>
      </p:sp>
      <p:sp>
        <p:nvSpPr>
          <p:cNvPr id="3" name="Content Placeholder 2"/>
          <p:cNvSpPr>
            <a:spLocks noGrp="1"/>
          </p:cNvSpPr>
          <p:nvPr>
            <p:ph idx="1"/>
          </p:nvPr>
        </p:nvSpPr>
        <p:spPr>
          <a:xfrm>
            <a:off x="467544" y="1268760"/>
            <a:ext cx="8229600" cy="5328592"/>
          </a:xfrm>
        </p:spPr>
        <p:txBody>
          <a:bodyPr>
            <a:normAutofit fontScale="77500" lnSpcReduction="20000"/>
          </a:bodyPr>
          <a:lstStyle/>
          <a:p>
            <a:r>
              <a:rPr lang="en-IN" dirty="0" smtClean="0"/>
              <a:t>The </a:t>
            </a:r>
            <a:r>
              <a:rPr lang="en-IN" dirty="0"/>
              <a:t>Grunt shell of </a:t>
            </a:r>
            <a:r>
              <a:rPr lang="en-IN" b="1" dirty="0">
                <a:solidFill>
                  <a:srgbClr val="FF0000"/>
                </a:solidFill>
              </a:rPr>
              <a:t>Apache Pig</a:t>
            </a:r>
            <a:r>
              <a:rPr lang="en-IN" dirty="0"/>
              <a:t> is mainly used to write Pig Latin scripts. Prior to that, we can invoke any shell commands using </a:t>
            </a:r>
            <a:r>
              <a:rPr lang="en-IN" b="1" dirty="0" err="1"/>
              <a:t>sh</a:t>
            </a:r>
            <a:r>
              <a:rPr lang="en-IN" dirty="0"/>
              <a:t> and </a:t>
            </a:r>
            <a:r>
              <a:rPr lang="en-IN" b="1" dirty="0"/>
              <a:t>fs</a:t>
            </a:r>
            <a:r>
              <a:rPr lang="en-IN" dirty="0"/>
              <a:t>.</a:t>
            </a:r>
          </a:p>
          <a:p>
            <a:pPr marL="0" indent="0">
              <a:buNone/>
            </a:pPr>
            <a:r>
              <a:rPr lang="en-IN" b="1" dirty="0" err="1"/>
              <a:t>sh</a:t>
            </a:r>
            <a:r>
              <a:rPr lang="en-IN" b="1" dirty="0"/>
              <a:t> Command</a:t>
            </a:r>
          </a:p>
          <a:p>
            <a:pPr lvl="1"/>
            <a:r>
              <a:rPr lang="en-IN" dirty="0"/>
              <a:t>Using </a:t>
            </a:r>
            <a:r>
              <a:rPr lang="en-IN" b="1" dirty="0" err="1"/>
              <a:t>sh</a:t>
            </a:r>
            <a:r>
              <a:rPr lang="en-IN" dirty="0"/>
              <a:t> command, we can invoke any shell commands from the Grunt shell. Using </a:t>
            </a:r>
            <a:r>
              <a:rPr lang="en-IN" b="1" dirty="0" err="1"/>
              <a:t>sh</a:t>
            </a:r>
            <a:r>
              <a:rPr lang="en-IN" dirty="0"/>
              <a:t> command from the Grunt shell, we cannot execute the commands that are a part of the shell environment (</a:t>
            </a:r>
            <a:r>
              <a:rPr lang="en-IN" b="1" dirty="0"/>
              <a:t>ex</a:t>
            </a:r>
            <a:r>
              <a:rPr lang="en-IN" dirty="0"/>
              <a:t> − cd).</a:t>
            </a:r>
          </a:p>
          <a:p>
            <a:pPr marL="0" indent="0">
              <a:buNone/>
            </a:pPr>
            <a:r>
              <a:rPr lang="en-IN" b="1" dirty="0"/>
              <a:t>Syntax</a:t>
            </a:r>
            <a:endParaRPr lang="en-IN" dirty="0"/>
          </a:p>
          <a:p>
            <a:pPr marL="393192" lvl="1" indent="0">
              <a:buNone/>
            </a:pPr>
            <a:r>
              <a:rPr lang="en-IN" dirty="0"/>
              <a:t>Given below is the syntax of </a:t>
            </a:r>
            <a:r>
              <a:rPr lang="en-IN" b="1" dirty="0" err="1"/>
              <a:t>sh</a:t>
            </a:r>
            <a:r>
              <a:rPr lang="en-IN" dirty="0"/>
              <a:t> command.</a:t>
            </a:r>
          </a:p>
          <a:p>
            <a:pPr lvl="1"/>
            <a:r>
              <a:rPr lang="en-IN" dirty="0"/>
              <a:t>grunt&gt; </a:t>
            </a:r>
            <a:r>
              <a:rPr lang="en-IN" dirty="0" err="1"/>
              <a:t>sh</a:t>
            </a:r>
            <a:r>
              <a:rPr lang="en-IN" dirty="0"/>
              <a:t> shell command parameters </a:t>
            </a:r>
            <a:endParaRPr lang="en-IN" dirty="0" smtClean="0"/>
          </a:p>
          <a:p>
            <a:pPr marL="393192" lvl="1" indent="0">
              <a:buNone/>
            </a:pPr>
            <a:r>
              <a:rPr lang="en-IN" b="1" dirty="0" smtClean="0"/>
              <a:t>Example</a:t>
            </a:r>
            <a:endParaRPr lang="en-IN" dirty="0"/>
          </a:p>
          <a:p>
            <a:pPr lvl="1"/>
            <a:r>
              <a:rPr lang="en-IN" dirty="0"/>
              <a:t>We can invoke the </a:t>
            </a:r>
            <a:r>
              <a:rPr lang="en-IN" b="1" dirty="0"/>
              <a:t>ls</a:t>
            </a:r>
            <a:r>
              <a:rPr lang="en-IN" dirty="0"/>
              <a:t> command of Linux shell from the Grunt shell using the </a:t>
            </a:r>
            <a:r>
              <a:rPr lang="en-IN" b="1" dirty="0" err="1"/>
              <a:t>sh</a:t>
            </a:r>
            <a:r>
              <a:rPr lang="en-IN" dirty="0"/>
              <a:t> option as shown below. In this example, it lists out the files in the </a:t>
            </a:r>
            <a:r>
              <a:rPr lang="en-IN" b="1" dirty="0"/>
              <a:t>/pig/bin/</a:t>
            </a:r>
            <a:r>
              <a:rPr lang="en-IN" dirty="0"/>
              <a:t> directory.</a:t>
            </a:r>
          </a:p>
          <a:p>
            <a:pPr lvl="1"/>
            <a:r>
              <a:rPr lang="en-IN" b="1" dirty="0"/>
              <a:t>grunt&gt; </a:t>
            </a:r>
            <a:r>
              <a:rPr lang="en-IN" b="1" dirty="0" err="1"/>
              <a:t>sh</a:t>
            </a:r>
            <a:r>
              <a:rPr lang="en-IN" b="1" dirty="0"/>
              <a:t> ls</a:t>
            </a:r>
            <a:r>
              <a:rPr lang="en-IN" dirty="0"/>
              <a:t> </a:t>
            </a:r>
            <a:endParaRPr lang="en-IN" dirty="0" smtClean="0"/>
          </a:p>
          <a:p>
            <a:pPr marL="914400" lvl="3" indent="0">
              <a:buNone/>
            </a:pPr>
            <a:r>
              <a:rPr lang="en-IN" dirty="0" smtClean="0"/>
              <a:t>pig </a:t>
            </a:r>
          </a:p>
          <a:p>
            <a:pPr marL="914400" lvl="3" indent="0">
              <a:buNone/>
            </a:pPr>
            <a:r>
              <a:rPr lang="en-IN" dirty="0" smtClean="0"/>
              <a:t>pig_1444799121955.log </a:t>
            </a:r>
          </a:p>
          <a:p>
            <a:pPr marL="914400" lvl="3" indent="0">
              <a:buNone/>
            </a:pPr>
            <a:r>
              <a:rPr lang="en-IN" dirty="0" smtClean="0"/>
              <a:t>pig.cmd pig.py</a:t>
            </a:r>
          </a:p>
        </p:txBody>
      </p:sp>
    </p:spTree>
    <p:extLst>
      <p:ext uri="{BB962C8B-B14F-4D97-AF65-F5344CB8AC3E}">
        <p14:creationId xmlns:p14="http://schemas.microsoft.com/office/powerpoint/2010/main" val="3735348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847928"/>
          </a:xfrm>
        </p:spPr>
        <p:txBody>
          <a:bodyPr>
            <a:normAutofit fontScale="77500" lnSpcReduction="20000"/>
          </a:bodyPr>
          <a:lstStyle/>
          <a:p>
            <a:pPr marL="0" indent="0">
              <a:buNone/>
            </a:pPr>
            <a:r>
              <a:rPr lang="en-IN" b="1" dirty="0"/>
              <a:t>fs Command</a:t>
            </a:r>
          </a:p>
          <a:p>
            <a:r>
              <a:rPr lang="en-IN" dirty="0"/>
              <a:t>Using the </a:t>
            </a:r>
            <a:r>
              <a:rPr lang="en-IN" b="1" dirty="0"/>
              <a:t>fs</a:t>
            </a:r>
            <a:r>
              <a:rPr lang="en-IN" dirty="0"/>
              <a:t> command, we can invoke any </a:t>
            </a:r>
            <a:r>
              <a:rPr lang="en-IN" dirty="0" err="1"/>
              <a:t>FsShell</a:t>
            </a:r>
            <a:r>
              <a:rPr lang="en-IN" dirty="0"/>
              <a:t> commands from the Grunt shell.</a:t>
            </a:r>
          </a:p>
          <a:p>
            <a:pPr marL="0" indent="0">
              <a:buNone/>
            </a:pPr>
            <a:r>
              <a:rPr lang="en-IN" b="1" dirty="0"/>
              <a:t>Syntax</a:t>
            </a:r>
            <a:endParaRPr lang="en-IN" dirty="0"/>
          </a:p>
          <a:p>
            <a:pPr lvl="1"/>
            <a:r>
              <a:rPr lang="en-IN" dirty="0"/>
              <a:t>syntax of </a:t>
            </a:r>
            <a:r>
              <a:rPr lang="en-IN" b="1" dirty="0"/>
              <a:t>fs</a:t>
            </a:r>
            <a:r>
              <a:rPr lang="en-IN" dirty="0"/>
              <a:t> command.</a:t>
            </a:r>
          </a:p>
          <a:p>
            <a:pPr lvl="1"/>
            <a:r>
              <a:rPr lang="en-IN" dirty="0"/>
              <a:t>grunt&gt; </a:t>
            </a:r>
            <a:r>
              <a:rPr lang="en-IN" dirty="0" err="1"/>
              <a:t>sh</a:t>
            </a:r>
            <a:r>
              <a:rPr lang="en-IN" dirty="0"/>
              <a:t> File System command parameters</a:t>
            </a:r>
          </a:p>
          <a:p>
            <a:endParaRPr lang="en-IN" b="1" dirty="0" smtClean="0"/>
          </a:p>
          <a:p>
            <a:r>
              <a:rPr lang="en-IN" b="1" dirty="0" smtClean="0"/>
              <a:t>Example</a:t>
            </a:r>
            <a:endParaRPr lang="en-IN" dirty="0"/>
          </a:p>
          <a:p>
            <a:r>
              <a:rPr lang="en-IN" dirty="0"/>
              <a:t>We can invoke the ls command of HDFS from the Grunt shell using fs command. In the following example, it lists the files in the HDFS root directory.</a:t>
            </a:r>
          </a:p>
          <a:p>
            <a:pPr marL="0" indent="0">
              <a:buNone/>
            </a:pPr>
            <a:r>
              <a:rPr lang="en-IN" b="1" dirty="0"/>
              <a:t>grunt&gt; fs –ls</a:t>
            </a:r>
            <a:r>
              <a:rPr lang="en-IN" dirty="0"/>
              <a:t> </a:t>
            </a:r>
            <a:endParaRPr lang="en-IN" dirty="0" smtClean="0"/>
          </a:p>
          <a:p>
            <a:pPr marL="0" indent="0">
              <a:buNone/>
            </a:pPr>
            <a:r>
              <a:rPr lang="en-IN" dirty="0" smtClean="0"/>
              <a:t>Found </a:t>
            </a:r>
            <a:r>
              <a:rPr lang="en-IN" dirty="0"/>
              <a:t>3 items </a:t>
            </a:r>
            <a:endParaRPr lang="en-IN" dirty="0" smtClean="0"/>
          </a:p>
          <a:p>
            <a:pPr marL="0" indent="0">
              <a:buNone/>
            </a:pPr>
            <a:r>
              <a:rPr lang="en-IN" dirty="0" err="1" smtClean="0"/>
              <a:t>drwxrwxrwx</a:t>
            </a:r>
            <a:r>
              <a:rPr lang="en-IN" dirty="0" smtClean="0"/>
              <a:t> </a:t>
            </a:r>
            <a:r>
              <a:rPr lang="en-IN" dirty="0"/>
              <a:t>- </a:t>
            </a:r>
            <a:r>
              <a:rPr lang="en-IN" dirty="0" smtClean="0"/>
              <a:t>       Hadoop  </a:t>
            </a:r>
            <a:r>
              <a:rPr lang="en-IN" dirty="0" err="1" smtClean="0"/>
              <a:t>supergroup</a:t>
            </a:r>
            <a:r>
              <a:rPr lang="en-IN" dirty="0" smtClean="0"/>
              <a:t> </a:t>
            </a:r>
            <a:r>
              <a:rPr lang="en-IN" dirty="0"/>
              <a:t>0 2015-09-08 14:13 </a:t>
            </a:r>
            <a:r>
              <a:rPr lang="en-IN" dirty="0" err="1"/>
              <a:t>Hbase</a:t>
            </a:r>
            <a:r>
              <a:rPr lang="en-IN" dirty="0"/>
              <a:t> </a:t>
            </a:r>
            <a:endParaRPr lang="en-IN" dirty="0" smtClean="0"/>
          </a:p>
          <a:p>
            <a:pPr marL="0" indent="0">
              <a:buNone/>
            </a:pPr>
            <a:r>
              <a:rPr lang="en-IN" dirty="0" err="1" smtClean="0"/>
              <a:t>drwxr</a:t>
            </a:r>
            <a:r>
              <a:rPr lang="en-IN" dirty="0" smtClean="0"/>
              <a:t>-</a:t>
            </a:r>
            <a:r>
              <a:rPr lang="en-IN" dirty="0" err="1" smtClean="0"/>
              <a:t>xr</a:t>
            </a:r>
            <a:r>
              <a:rPr lang="en-IN" dirty="0" smtClean="0"/>
              <a:t>-x </a:t>
            </a:r>
            <a:r>
              <a:rPr lang="en-IN" dirty="0"/>
              <a:t>- </a:t>
            </a:r>
            <a:r>
              <a:rPr lang="en-IN" dirty="0" smtClean="0"/>
              <a:t>          Hadoop  </a:t>
            </a:r>
            <a:r>
              <a:rPr lang="en-IN" dirty="0" err="1" smtClean="0"/>
              <a:t>supergroup</a:t>
            </a:r>
            <a:r>
              <a:rPr lang="en-IN" dirty="0" smtClean="0"/>
              <a:t> </a:t>
            </a:r>
            <a:r>
              <a:rPr lang="en-IN" dirty="0"/>
              <a:t>0 2015-09-09 14:52 </a:t>
            </a:r>
            <a:r>
              <a:rPr lang="en-IN" dirty="0" err="1"/>
              <a:t>seqgen</a:t>
            </a:r>
            <a:r>
              <a:rPr lang="en-IN" dirty="0" smtClean="0"/>
              <a:t>_</a:t>
            </a:r>
          </a:p>
          <a:p>
            <a:pPr marL="0" indent="0">
              <a:buNone/>
            </a:pPr>
            <a:r>
              <a:rPr lang="en-IN" dirty="0" smtClean="0"/>
              <a:t>data </a:t>
            </a:r>
            <a:r>
              <a:rPr lang="en-IN" dirty="0" err="1"/>
              <a:t>drwxr</a:t>
            </a:r>
            <a:r>
              <a:rPr lang="en-IN" dirty="0"/>
              <a:t>-</a:t>
            </a:r>
            <a:r>
              <a:rPr lang="en-IN" dirty="0" err="1"/>
              <a:t>xr</a:t>
            </a:r>
            <a:r>
              <a:rPr lang="en-IN" dirty="0"/>
              <a:t>-x - </a:t>
            </a:r>
            <a:r>
              <a:rPr lang="en-IN" dirty="0" smtClean="0"/>
              <a:t>  Hadoop  </a:t>
            </a:r>
            <a:r>
              <a:rPr lang="en-IN" dirty="0" err="1" smtClean="0"/>
              <a:t>supergroup</a:t>
            </a:r>
            <a:r>
              <a:rPr lang="en-IN" dirty="0" smtClean="0"/>
              <a:t> </a:t>
            </a:r>
            <a:r>
              <a:rPr lang="en-IN" dirty="0"/>
              <a:t>0 2015-09-08 11:30 </a:t>
            </a:r>
            <a:r>
              <a:rPr lang="en-IN" dirty="0" err="1" smtClean="0"/>
              <a:t>twitter_data</a:t>
            </a:r>
            <a:endParaRPr lang="en-IN" dirty="0" smtClean="0"/>
          </a:p>
          <a:p>
            <a:pPr marL="0" indent="0">
              <a:buNone/>
            </a:pPr>
            <a:r>
              <a:rPr lang="en-IN" dirty="0" smtClean="0"/>
              <a:t> </a:t>
            </a:r>
          </a:p>
          <a:p>
            <a:pPr marL="0" indent="0">
              <a:buNone/>
            </a:pPr>
            <a:r>
              <a:rPr lang="en-IN" dirty="0" smtClean="0"/>
              <a:t>In </a:t>
            </a:r>
            <a:r>
              <a:rPr lang="en-IN" dirty="0"/>
              <a:t>the same way, we can invoke all the other file system shell commands from the Grunt shell using the </a:t>
            </a:r>
            <a:r>
              <a:rPr lang="en-IN" b="1" dirty="0"/>
              <a:t>fs</a:t>
            </a:r>
            <a:r>
              <a:rPr lang="en-IN" dirty="0"/>
              <a:t> command.</a:t>
            </a:r>
          </a:p>
          <a:p>
            <a:pPr marL="0" indent="0">
              <a:buNone/>
            </a:pPr>
            <a:endParaRPr lang="en-IN" dirty="0"/>
          </a:p>
        </p:txBody>
      </p:sp>
    </p:spTree>
    <p:extLst>
      <p:ext uri="{BB962C8B-B14F-4D97-AF65-F5344CB8AC3E}">
        <p14:creationId xmlns:p14="http://schemas.microsoft.com/office/powerpoint/2010/main" val="2737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Apache Pig – History</a:t>
            </a:r>
            <a:endParaRPr lang="en-US" dirty="0"/>
          </a:p>
        </p:txBody>
      </p:sp>
      <p:sp>
        <p:nvSpPr>
          <p:cNvPr id="3" name="Content Placeholder 2"/>
          <p:cNvSpPr>
            <a:spLocks noGrp="1"/>
          </p:cNvSpPr>
          <p:nvPr>
            <p:ph idx="1"/>
          </p:nvPr>
        </p:nvSpPr>
        <p:spPr/>
        <p:txBody>
          <a:bodyPr>
            <a:normAutofit/>
          </a:bodyPr>
          <a:lstStyle/>
          <a:p>
            <a:r>
              <a:rPr lang="en-US" dirty="0" smtClean="0"/>
              <a:t>In </a:t>
            </a:r>
            <a:r>
              <a:rPr lang="en-US" b="1" dirty="0" smtClean="0"/>
              <a:t>2006</a:t>
            </a:r>
            <a:r>
              <a:rPr lang="en-US" dirty="0" smtClean="0"/>
              <a:t>, Apache Pig was developed as a research project at Yahoo, especially to create and execute MapReduce jobs on every dataset. </a:t>
            </a:r>
          </a:p>
          <a:p>
            <a:r>
              <a:rPr lang="en-US" dirty="0" smtClean="0"/>
              <a:t>In </a:t>
            </a:r>
            <a:r>
              <a:rPr lang="en-US" b="1" dirty="0" smtClean="0"/>
              <a:t>2007</a:t>
            </a:r>
            <a:r>
              <a:rPr lang="en-US" dirty="0" smtClean="0"/>
              <a:t>, Apache Pig was open sourced via Apache incubator. </a:t>
            </a:r>
          </a:p>
          <a:p>
            <a:r>
              <a:rPr lang="en-US" dirty="0" smtClean="0"/>
              <a:t>In </a:t>
            </a:r>
            <a:r>
              <a:rPr lang="en-US" b="1" dirty="0" smtClean="0"/>
              <a:t>2008</a:t>
            </a:r>
            <a:r>
              <a:rPr lang="en-US" dirty="0" smtClean="0"/>
              <a:t>, the first release of Apache Pig came out. </a:t>
            </a:r>
          </a:p>
          <a:p>
            <a:r>
              <a:rPr lang="en-US" dirty="0" smtClean="0"/>
              <a:t>In </a:t>
            </a:r>
            <a:r>
              <a:rPr lang="en-US" b="1" dirty="0" smtClean="0"/>
              <a:t>2010</a:t>
            </a:r>
            <a:r>
              <a:rPr lang="en-US" dirty="0" smtClean="0"/>
              <a:t>, Apache Pig graduated as an Apache top-level project.</a:t>
            </a:r>
            <a:endParaRPr lang="en-US" dirty="0"/>
          </a:p>
        </p:txBody>
      </p:sp>
    </p:spTree>
    <p:extLst>
      <p:ext uri="{BB962C8B-B14F-4D97-AF65-F5344CB8AC3E}">
        <p14:creationId xmlns:p14="http://schemas.microsoft.com/office/powerpoint/2010/main" val="4047830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rmAutofit fontScale="90000"/>
          </a:bodyPr>
          <a:lstStyle/>
          <a:p>
            <a:r>
              <a:rPr lang="en-IN" dirty="0"/>
              <a:t>Pig Latin – </a:t>
            </a:r>
            <a:r>
              <a:rPr lang="en-IN" dirty="0" err="1"/>
              <a:t>Statemets</a:t>
            </a:r>
            <a:r>
              <a:rPr lang="en-IN" dirty="0"/>
              <a:t/>
            </a:r>
            <a:br>
              <a:rPr lang="en-IN" dirty="0"/>
            </a:br>
            <a:endParaRPr lang="en-IN" dirty="0"/>
          </a:p>
        </p:txBody>
      </p:sp>
      <p:sp>
        <p:nvSpPr>
          <p:cNvPr id="3" name="Content Placeholder 2"/>
          <p:cNvSpPr>
            <a:spLocks noGrp="1"/>
          </p:cNvSpPr>
          <p:nvPr>
            <p:ph idx="1"/>
          </p:nvPr>
        </p:nvSpPr>
        <p:spPr>
          <a:xfrm>
            <a:off x="457200" y="1124744"/>
            <a:ext cx="8507288" cy="5199856"/>
          </a:xfrm>
        </p:spPr>
        <p:txBody>
          <a:bodyPr>
            <a:normAutofit fontScale="92500"/>
          </a:bodyPr>
          <a:lstStyle/>
          <a:p>
            <a:pPr marL="0" indent="0">
              <a:buNone/>
            </a:pPr>
            <a:r>
              <a:rPr lang="en-IN" dirty="0" smtClean="0"/>
              <a:t>While </a:t>
            </a:r>
            <a:r>
              <a:rPr lang="en-IN" dirty="0"/>
              <a:t>processing data using Pig Latin, </a:t>
            </a:r>
            <a:r>
              <a:rPr lang="en-IN" b="1" dirty="0"/>
              <a:t>statements</a:t>
            </a:r>
            <a:r>
              <a:rPr lang="en-IN" dirty="0"/>
              <a:t> are the basic constructs.</a:t>
            </a:r>
          </a:p>
          <a:p>
            <a:r>
              <a:rPr lang="en-IN" dirty="0"/>
              <a:t>These statements work with </a:t>
            </a:r>
            <a:r>
              <a:rPr lang="en-IN" b="1" dirty="0"/>
              <a:t>relations</a:t>
            </a:r>
            <a:r>
              <a:rPr lang="en-IN" dirty="0"/>
              <a:t>. They include </a:t>
            </a:r>
            <a:r>
              <a:rPr lang="en-IN" b="1" dirty="0"/>
              <a:t>expressions</a:t>
            </a:r>
            <a:r>
              <a:rPr lang="en-IN" dirty="0"/>
              <a:t> and </a:t>
            </a:r>
            <a:r>
              <a:rPr lang="en-IN" b="1" dirty="0"/>
              <a:t>schemas</a:t>
            </a:r>
            <a:r>
              <a:rPr lang="en-IN" dirty="0"/>
              <a:t>.</a:t>
            </a:r>
          </a:p>
          <a:p>
            <a:r>
              <a:rPr lang="en-IN" dirty="0"/>
              <a:t>Every statement ends with a semicolon (;).</a:t>
            </a:r>
          </a:p>
          <a:p>
            <a:r>
              <a:rPr lang="en-IN" dirty="0" smtClean="0"/>
              <a:t>Except </a:t>
            </a:r>
            <a:r>
              <a:rPr lang="en-IN" dirty="0"/>
              <a:t>LOAD and STORE, while performing all other operations, Pig Latin statements take a relation as input and produce another relation as output.</a:t>
            </a:r>
          </a:p>
          <a:p>
            <a:r>
              <a:rPr lang="en-IN" dirty="0"/>
              <a:t>As soon as you enter a </a:t>
            </a:r>
            <a:r>
              <a:rPr lang="en-IN" b="1" dirty="0"/>
              <a:t>Load</a:t>
            </a:r>
            <a:r>
              <a:rPr lang="en-IN" dirty="0"/>
              <a:t> statement in the Grunt shell, its semantic checking will be carried out. To see the contents of the schema, you need to use the </a:t>
            </a:r>
            <a:r>
              <a:rPr lang="en-IN" b="1" dirty="0"/>
              <a:t>Dump</a:t>
            </a:r>
            <a:r>
              <a:rPr lang="en-IN" dirty="0"/>
              <a:t> operator. Only after performing the </a:t>
            </a:r>
            <a:r>
              <a:rPr lang="en-IN" b="1" dirty="0"/>
              <a:t>dump</a:t>
            </a:r>
            <a:r>
              <a:rPr lang="en-IN" dirty="0"/>
              <a:t> operation, the MapReduce job for loading the data into the file system will be carried out.</a:t>
            </a:r>
          </a:p>
          <a:p>
            <a:endParaRPr lang="en-IN" dirty="0"/>
          </a:p>
        </p:txBody>
      </p:sp>
    </p:spTree>
    <p:extLst>
      <p:ext uri="{BB962C8B-B14F-4D97-AF65-F5344CB8AC3E}">
        <p14:creationId xmlns:p14="http://schemas.microsoft.com/office/powerpoint/2010/main" val="147094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Example</a:t>
            </a:r>
          </a:p>
          <a:p>
            <a:pPr marL="0" indent="0">
              <a:buNone/>
            </a:pPr>
            <a:r>
              <a:rPr lang="en-IN" dirty="0"/>
              <a:t>Given below is a Pig Latin statement, which loads data to Apache Pig.</a:t>
            </a:r>
          </a:p>
          <a:p>
            <a:pPr marL="0" indent="0">
              <a:buNone/>
            </a:pPr>
            <a:r>
              <a:rPr lang="en-IN" dirty="0"/>
              <a:t>grunt&gt; </a:t>
            </a:r>
            <a:r>
              <a:rPr lang="en-IN" dirty="0" err="1"/>
              <a:t>Student_data</a:t>
            </a:r>
            <a:r>
              <a:rPr lang="en-IN" dirty="0"/>
              <a:t> = LOAD 'student_data.txt' USING PigStorage(',')as ( </a:t>
            </a:r>
            <a:r>
              <a:rPr lang="en-IN" dirty="0" err="1"/>
              <a:t>id:int</a:t>
            </a:r>
            <a:r>
              <a:rPr lang="en-IN" dirty="0"/>
              <a:t>, </a:t>
            </a:r>
            <a:r>
              <a:rPr lang="en-IN" dirty="0" err="1"/>
              <a:t>firstname:chararray</a:t>
            </a:r>
            <a:r>
              <a:rPr lang="en-IN" dirty="0"/>
              <a:t>, </a:t>
            </a:r>
            <a:r>
              <a:rPr lang="en-IN" dirty="0" err="1"/>
              <a:t>lastname:chararray</a:t>
            </a:r>
            <a:r>
              <a:rPr lang="en-IN" dirty="0"/>
              <a:t>, </a:t>
            </a:r>
            <a:r>
              <a:rPr lang="en-IN" dirty="0" err="1"/>
              <a:t>phone:chararray</a:t>
            </a:r>
            <a:r>
              <a:rPr lang="en-IN" dirty="0"/>
              <a:t>, </a:t>
            </a:r>
            <a:r>
              <a:rPr lang="en-IN" dirty="0" err="1"/>
              <a:t>city:chararray</a:t>
            </a:r>
            <a:r>
              <a:rPr lang="en-IN" dirty="0"/>
              <a:t> );</a:t>
            </a:r>
          </a:p>
        </p:txBody>
      </p:sp>
    </p:spTree>
    <p:extLst>
      <p:ext uri="{BB962C8B-B14F-4D97-AF65-F5344CB8AC3E}">
        <p14:creationId xmlns:p14="http://schemas.microsoft.com/office/powerpoint/2010/main" val="3286264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Commands</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41140" y="2060848"/>
            <a:ext cx="8679332" cy="3169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908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US" dirty="0"/>
              <a:t>File System Commands</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32452" y="1484784"/>
            <a:ext cx="8832036" cy="44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8994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489599045"/>
              </p:ext>
            </p:extLst>
          </p:nvPr>
        </p:nvGraphicFramePr>
        <p:xfrm>
          <a:off x="539552" y="1700808"/>
          <a:ext cx="8202016" cy="4820832"/>
        </p:xfrm>
        <a:graphic>
          <a:graphicData uri="http://schemas.openxmlformats.org/drawingml/2006/table">
            <a:tbl>
              <a:tblPr/>
              <a:tblGrid>
                <a:gridCol w="576064"/>
                <a:gridCol w="1702274"/>
                <a:gridCol w="5923678"/>
              </a:tblGrid>
              <a:tr h="196432">
                <a:tc>
                  <a:txBody>
                    <a:bodyPr/>
                    <a:lstStyle/>
                    <a:p>
                      <a:pPr fontAlgn="t"/>
                      <a:r>
                        <a:rPr lang="en-IN" sz="1800" dirty="0">
                          <a:effectLst/>
                        </a:rPr>
                        <a:t>S.N.</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dirty="0">
                          <a:effectLst/>
                        </a:rPr>
                        <a:t>Data Type</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800" dirty="0">
                          <a:effectLst/>
                        </a:rPr>
                        <a:t>Description &amp; Example</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355799">
                <a:tc>
                  <a:txBody>
                    <a:bodyPr/>
                    <a:lstStyle/>
                    <a:p>
                      <a:pPr fontAlgn="t"/>
                      <a:r>
                        <a:rPr lang="en-IN" sz="1800" dirty="0">
                          <a:effectLst/>
                        </a:rPr>
                        <a:t>1</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err="1">
                          <a:effectLst/>
                        </a:rPr>
                        <a:t>int</a:t>
                      </a:r>
                      <a:endParaRPr lang="en-IN" sz="1800" dirty="0">
                        <a:effectLst/>
                      </a:endParaRP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Represents a signed 32-bit integer.</a:t>
                      </a:r>
                    </a:p>
                    <a:p>
                      <a:pPr algn="just" fontAlgn="t"/>
                      <a:r>
                        <a:rPr lang="en-IN" sz="1800" b="1" dirty="0">
                          <a:solidFill>
                            <a:srgbClr val="000000"/>
                          </a:solidFill>
                          <a:effectLst/>
                          <a:latin typeface="Arial"/>
                        </a:rPr>
                        <a:t>Example</a:t>
                      </a:r>
                      <a:r>
                        <a:rPr lang="en-IN" sz="1800" dirty="0">
                          <a:solidFill>
                            <a:srgbClr val="000000"/>
                          </a:solidFill>
                          <a:effectLst/>
                          <a:latin typeface="Arial"/>
                        </a:rPr>
                        <a:t> : 8</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5799">
                <a:tc>
                  <a:txBody>
                    <a:bodyPr/>
                    <a:lstStyle/>
                    <a:p>
                      <a:pPr fontAlgn="t"/>
                      <a:r>
                        <a:rPr lang="en-IN" sz="2000" dirty="0">
                          <a:effectLst/>
                        </a:rPr>
                        <a:t>2</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dirty="0">
                          <a:effectLst/>
                        </a:rPr>
                        <a:t>long</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signed 64-bit integer.</a:t>
                      </a:r>
                    </a:p>
                    <a:p>
                      <a:pPr algn="just" fontAlgn="t"/>
                      <a:r>
                        <a:rPr lang="en-IN" sz="2000" b="1" dirty="0">
                          <a:solidFill>
                            <a:srgbClr val="000000"/>
                          </a:solidFill>
                          <a:effectLst/>
                          <a:latin typeface="Arial"/>
                        </a:rPr>
                        <a:t>Example</a:t>
                      </a:r>
                      <a:r>
                        <a:rPr lang="en-IN" sz="2000" dirty="0">
                          <a:solidFill>
                            <a:srgbClr val="000000"/>
                          </a:solidFill>
                          <a:effectLst/>
                          <a:latin typeface="Arial"/>
                        </a:rPr>
                        <a:t> : 5L</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5799">
                <a:tc>
                  <a:txBody>
                    <a:bodyPr/>
                    <a:lstStyle/>
                    <a:p>
                      <a:pPr fontAlgn="t"/>
                      <a:r>
                        <a:rPr lang="en-IN" sz="2000">
                          <a:effectLst/>
                        </a:rPr>
                        <a:t>3</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dirty="0">
                          <a:effectLst/>
                        </a:rPr>
                        <a:t>float</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signed 32-bit floating point.</a:t>
                      </a:r>
                    </a:p>
                    <a:p>
                      <a:pPr algn="just" fontAlgn="t"/>
                      <a:r>
                        <a:rPr lang="en-IN" sz="2000" b="1" dirty="0">
                          <a:solidFill>
                            <a:srgbClr val="000000"/>
                          </a:solidFill>
                          <a:effectLst/>
                          <a:latin typeface="Arial"/>
                        </a:rPr>
                        <a:t>Example</a:t>
                      </a:r>
                      <a:r>
                        <a:rPr lang="en-IN" sz="2000" dirty="0">
                          <a:solidFill>
                            <a:srgbClr val="000000"/>
                          </a:solidFill>
                          <a:effectLst/>
                          <a:latin typeface="Arial"/>
                        </a:rPr>
                        <a:t> : 5.5F</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5799">
                <a:tc>
                  <a:txBody>
                    <a:bodyPr/>
                    <a:lstStyle/>
                    <a:p>
                      <a:pPr fontAlgn="t"/>
                      <a:r>
                        <a:rPr lang="en-IN" sz="2000">
                          <a:effectLst/>
                        </a:rPr>
                        <a:t>4</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dirty="0">
                          <a:effectLst/>
                        </a:rPr>
                        <a:t>double</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64-bit floating point.</a:t>
                      </a:r>
                    </a:p>
                    <a:p>
                      <a:pPr algn="just" fontAlgn="t"/>
                      <a:r>
                        <a:rPr lang="en-IN" sz="2000" b="1" dirty="0">
                          <a:solidFill>
                            <a:srgbClr val="000000"/>
                          </a:solidFill>
                          <a:effectLst/>
                          <a:latin typeface="Arial"/>
                        </a:rPr>
                        <a:t>Example</a:t>
                      </a:r>
                      <a:r>
                        <a:rPr lang="en-IN" sz="2000" dirty="0">
                          <a:solidFill>
                            <a:srgbClr val="000000"/>
                          </a:solidFill>
                          <a:effectLst/>
                          <a:latin typeface="Arial"/>
                        </a:rPr>
                        <a:t> : 10.5</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5799">
                <a:tc>
                  <a:txBody>
                    <a:bodyPr/>
                    <a:lstStyle/>
                    <a:p>
                      <a:pPr fontAlgn="t"/>
                      <a:r>
                        <a:rPr lang="en-IN" sz="2000">
                          <a:effectLst/>
                        </a:rPr>
                        <a:t>5</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chararray</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character array (string) in Unicode UTF-8 format.</a:t>
                      </a:r>
                    </a:p>
                    <a:p>
                      <a:pPr algn="just" fontAlgn="t"/>
                      <a:r>
                        <a:rPr lang="en-IN" sz="2000" b="1" dirty="0">
                          <a:solidFill>
                            <a:srgbClr val="000000"/>
                          </a:solidFill>
                          <a:effectLst/>
                          <a:latin typeface="Arial"/>
                        </a:rPr>
                        <a:t>Example</a:t>
                      </a:r>
                      <a:r>
                        <a:rPr lang="en-IN" sz="2000" dirty="0">
                          <a:solidFill>
                            <a:srgbClr val="000000"/>
                          </a:solidFill>
                          <a:effectLst/>
                          <a:latin typeface="Arial"/>
                        </a:rPr>
                        <a:t> : ‘tutorials point’</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35881">
                <a:tc>
                  <a:txBody>
                    <a:bodyPr/>
                    <a:lstStyle/>
                    <a:p>
                      <a:pPr fontAlgn="t"/>
                      <a:r>
                        <a:rPr lang="en-IN" sz="2000" dirty="0">
                          <a:effectLst/>
                        </a:rPr>
                        <a:t>6</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Bytearray</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Byte array (blob).</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55799">
                <a:tc>
                  <a:txBody>
                    <a:bodyPr/>
                    <a:lstStyle/>
                    <a:p>
                      <a:pPr fontAlgn="t"/>
                      <a:r>
                        <a:rPr lang="en-IN" sz="2000" dirty="0">
                          <a:effectLst/>
                        </a:rPr>
                        <a:t>7</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2000">
                          <a:effectLst/>
                        </a:rPr>
                        <a:t>Boolean</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2000" dirty="0">
                          <a:solidFill>
                            <a:srgbClr val="000000"/>
                          </a:solidFill>
                          <a:effectLst/>
                          <a:latin typeface="Arial"/>
                        </a:rPr>
                        <a:t>Represents a Boolean value.</a:t>
                      </a:r>
                    </a:p>
                    <a:p>
                      <a:pPr algn="just" fontAlgn="t"/>
                      <a:r>
                        <a:rPr lang="en-IN" sz="2000" b="1" dirty="0">
                          <a:solidFill>
                            <a:srgbClr val="000000"/>
                          </a:solidFill>
                          <a:effectLst/>
                          <a:latin typeface="Arial"/>
                        </a:rPr>
                        <a:t>Example</a:t>
                      </a:r>
                      <a:r>
                        <a:rPr lang="en-IN" sz="2000" dirty="0">
                          <a:solidFill>
                            <a:srgbClr val="000000"/>
                          </a:solidFill>
                          <a:effectLst/>
                          <a:latin typeface="Arial"/>
                        </a:rPr>
                        <a:t> : true/ false.</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
        <p:nvSpPr>
          <p:cNvPr id="9" name="Rectangle 3"/>
          <p:cNvSpPr>
            <a:spLocks noChangeArrowheads="1"/>
          </p:cNvSpPr>
          <p:nvPr/>
        </p:nvSpPr>
        <p:spPr bwMode="auto">
          <a:xfrm>
            <a:off x="402432" y="620688"/>
            <a:ext cx="74099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itchFamily="34" charset="0"/>
                <a:cs typeface="Arial" pitchFamily="34" charset="0"/>
              </a:rPr>
              <a:t>Pig Latin – Data types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pitchFamily="34" charset="0"/>
                <a:cs typeface="Arial" pitchFamily="34" charset="0"/>
              </a:rPr>
              <a:t>Given below table describes the Pig Latin data types.</a:t>
            </a:r>
            <a:endParaRPr kumimoji="0" lang="en-US" alt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65038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22082168"/>
              </p:ext>
            </p:extLst>
          </p:nvPr>
        </p:nvGraphicFramePr>
        <p:xfrm>
          <a:off x="395536" y="3356992"/>
          <a:ext cx="8352928" cy="2462672"/>
        </p:xfrm>
        <a:graphic>
          <a:graphicData uri="http://schemas.openxmlformats.org/drawingml/2006/table">
            <a:tbl>
              <a:tblPr/>
              <a:tblGrid>
                <a:gridCol w="963800"/>
                <a:gridCol w="1340456"/>
                <a:gridCol w="6048672"/>
              </a:tblGrid>
              <a:tr h="360040">
                <a:tc gridSpan="3">
                  <a:txBody>
                    <a:bodyPr/>
                    <a:lstStyle/>
                    <a:p>
                      <a:pPr algn="ctr" fontAlgn="t"/>
                      <a:r>
                        <a:rPr lang="en-IN" sz="1600" dirty="0">
                          <a:effectLst/>
                        </a:rPr>
                        <a:t>Complex Types</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c hMerge="1">
                  <a:txBody>
                    <a:bodyPr/>
                    <a:lstStyle/>
                    <a:p>
                      <a:endParaRPr lang="en-IN"/>
                    </a:p>
                  </a:txBody>
                  <a:tcPr/>
                </a:tc>
              </a:tr>
              <a:tr h="642999">
                <a:tc>
                  <a:txBody>
                    <a:bodyPr/>
                    <a:lstStyle/>
                    <a:p>
                      <a:pPr fontAlgn="t"/>
                      <a:r>
                        <a:rPr lang="en-IN" sz="1600">
                          <a:effectLst/>
                        </a:rPr>
                        <a:t>11</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Tuple</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a:solidFill>
                            <a:srgbClr val="000000"/>
                          </a:solidFill>
                          <a:effectLst/>
                          <a:latin typeface="Arial"/>
                        </a:rPr>
                        <a:t>A tuple is an ordered set of fields.</a:t>
                      </a:r>
                    </a:p>
                    <a:p>
                      <a:pPr algn="just" fontAlgn="t"/>
                      <a:r>
                        <a:rPr lang="en-IN" sz="1800" b="1">
                          <a:solidFill>
                            <a:srgbClr val="000000"/>
                          </a:solidFill>
                          <a:effectLst/>
                          <a:latin typeface="Arial"/>
                        </a:rPr>
                        <a:t>Example</a:t>
                      </a:r>
                      <a:r>
                        <a:rPr lang="en-IN" sz="1800">
                          <a:solidFill>
                            <a:srgbClr val="000000"/>
                          </a:solidFill>
                          <a:effectLst/>
                          <a:latin typeface="Arial"/>
                        </a:rPr>
                        <a:t> : (raja, 30)</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720080">
                <a:tc>
                  <a:txBody>
                    <a:bodyPr/>
                    <a:lstStyle/>
                    <a:p>
                      <a:pPr fontAlgn="t"/>
                      <a:r>
                        <a:rPr lang="en-IN" sz="1600">
                          <a:effectLst/>
                        </a:rPr>
                        <a:t>12</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Bag</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A bag is a collection of tuples.</a:t>
                      </a:r>
                    </a:p>
                    <a:p>
                      <a:pPr algn="just" fontAlgn="t"/>
                      <a:r>
                        <a:rPr lang="en-IN" sz="1800" b="1" dirty="0">
                          <a:solidFill>
                            <a:srgbClr val="000000"/>
                          </a:solidFill>
                          <a:effectLst/>
                          <a:latin typeface="Arial"/>
                        </a:rPr>
                        <a:t>Example</a:t>
                      </a:r>
                      <a:r>
                        <a:rPr lang="en-IN" sz="1800" dirty="0">
                          <a:solidFill>
                            <a:srgbClr val="000000"/>
                          </a:solidFill>
                          <a:effectLst/>
                          <a:latin typeface="Arial"/>
                        </a:rPr>
                        <a:t> : {(raju,30),(Mohhammad,45)}</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8072">
                <a:tc>
                  <a:txBody>
                    <a:bodyPr/>
                    <a:lstStyle/>
                    <a:p>
                      <a:pPr fontAlgn="t"/>
                      <a:r>
                        <a:rPr lang="en-IN" sz="1600">
                          <a:effectLst/>
                        </a:rPr>
                        <a:t>13</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Map</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A Map is a set of key-value pairs.</a:t>
                      </a:r>
                    </a:p>
                    <a:p>
                      <a:pPr algn="just" fontAlgn="t"/>
                      <a:r>
                        <a:rPr lang="en-IN" sz="1800" b="1" dirty="0">
                          <a:solidFill>
                            <a:srgbClr val="000000"/>
                          </a:solidFill>
                          <a:effectLst/>
                          <a:latin typeface="Arial"/>
                        </a:rPr>
                        <a:t>Example</a:t>
                      </a:r>
                      <a:r>
                        <a:rPr lang="en-IN" sz="1800" dirty="0">
                          <a:solidFill>
                            <a:srgbClr val="000000"/>
                          </a:solidFill>
                          <a:effectLst/>
                          <a:latin typeface="Arial"/>
                        </a:rPr>
                        <a:t> : [ ‘</a:t>
                      </a:r>
                      <a:r>
                        <a:rPr lang="en-IN" sz="1800" dirty="0" err="1">
                          <a:solidFill>
                            <a:srgbClr val="000000"/>
                          </a:solidFill>
                          <a:effectLst/>
                          <a:latin typeface="Arial"/>
                        </a:rPr>
                        <a:t>name’#’Raju</a:t>
                      </a:r>
                      <a:r>
                        <a:rPr lang="en-IN" sz="1800" dirty="0">
                          <a:solidFill>
                            <a:srgbClr val="000000"/>
                          </a:solidFill>
                          <a:effectLst/>
                          <a:latin typeface="Arial"/>
                        </a:rPr>
                        <a:t>’, ‘age’#30]</a:t>
                      </a:r>
                    </a:p>
                  </a:txBody>
                  <a:tcPr marL="66912" marR="66912" marT="66912" marB="6691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44869349"/>
              </p:ext>
            </p:extLst>
          </p:nvPr>
        </p:nvGraphicFramePr>
        <p:xfrm>
          <a:off x="467544" y="1124744"/>
          <a:ext cx="8202016" cy="1800200"/>
        </p:xfrm>
        <a:graphic>
          <a:graphicData uri="http://schemas.openxmlformats.org/drawingml/2006/table">
            <a:tbl>
              <a:tblPr/>
              <a:tblGrid>
                <a:gridCol w="531612"/>
                <a:gridCol w="1746726"/>
                <a:gridCol w="5923678"/>
              </a:tblGrid>
              <a:tr h="355799">
                <a:tc>
                  <a:txBody>
                    <a:bodyPr/>
                    <a:lstStyle/>
                    <a:p>
                      <a:pPr fontAlgn="t"/>
                      <a:r>
                        <a:rPr lang="en-IN" sz="1800" dirty="0">
                          <a:effectLst/>
                        </a:rPr>
                        <a:t>8</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err="1">
                          <a:effectLst/>
                        </a:rPr>
                        <a:t>Datetime</a:t>
                      </a:r>
                      <a:endParaRPr lang="en-IN" sz="1800" dirty="0">
                        <a:effectLst/>
                      </a:endParaRP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Represents a date-time.</a:t>
                      </a:r>
                    </a:p>
                    <a:p>
                      <a:pPr algn="just" fontAlgn="t"/>
                      <a:r>
                        <a:rPr lang="en-IN" sz="1800" b="1" dirty="0">
                          <a:solidFill>
                            <a:srgbClr val="000000"/>
                          </a:solidFill>
                          <a:effectLst/>
                          <a:latin typeface="Arial"/>
                        </a:rPr>
                        <a:t>Example</a:t>
                      </a:r>
                      <a:r>
                        <a:rPr lang="en-IN" sz="1800" dirty="0">
                          <a:solidFill>
                            <a:srgbClr val="000000"/>
                          </a:solidFill>
                          <a:effectLst/>
                          <a:latin typeface="Arial"/>
                        </a:rPr>
                        <a:t> : 1970-01-01T00:00:00.000+00:00</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0483">
                <a:tc>
                  <a:txBody>
                    <a:bodyPr/>
                    <a:lstStyle/>
                    <a:p>
                      <a:pPr fontAlgn="t"/>
                      <a:r>
                        <a:rPr lang="en-IN" sz="1800" dirty="0">
                          <a:effectLst/>
                        </a:rPr>
                        <a:t>9</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err="1">
                          <a:effectLst/>
                        </a:rPr>
                        <a:t>Biginteger</a:t>
                      </a:r>
                      <a:endParaRPr lang="en-IN" sz="1800" dirty="0">
                        <a:effectLst/>
                      </a:endParaRP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Represents a Java </a:t>
                      </a:r>
                      <a:r>
                        <a:rPr lang="en-IN" sz="1800" dirty="0" err="1">
                          <a:solidFill>
                            <a:srgbClr val="000000"/>
                          </a:solidFill>
                          <a:effectLst/>
                          <a:latin typeface="Arial"/>
                        </a:rPr>
                        <a:t>BigInteger</a:t>
                      </a:r>
                      <a:r>
                        <a:rPr lang="en-IN" sz="1800" dirty="0">
                          <a:solidFill>
                            <a:srgbClr val="000000"/>
                          </a:solidFill>
                          <a:effectLst/>
                          <a:latin typeface="Arial"/>
                        </a:rPr>
                        <a:t>.</a:t>
                      </a:r>
                    </a:p>
                    <a:p>
                      <a:pPr algn="just" fontAlgn="t"/>
                      <a:r>
                        <a:rPr lang="en-IN" sz="1800" b="1" dirty="0">
                          <a:solidFill>
                            <a:srgbClr val="000000"/>
                          </a:solidFill>
                          <a:effectLst/>
                          <a:latin typeface="Arial"/>
                        </a:rPr>
                        <a:t>Example</a:t>
                      </a:r>
                      <a:r>
                        <a:rPr lang="en-IN" sz="1800" dirty="0">
                          <a:solidFill>
                            <a:srgbClr val="000000"/>
                          </a:solidFill>
                          <a:effectLst/>
                          <a:latin typeface="Arial"/>
                        </a:rPr>
                        <a:t> : 60708090709</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7852">
                <a:tc>
                  <a:txBody>
                    <a:bodyPr/>
                    <a:lstStyle/>
                    <a:p>
                      <a:pPr fontAlgn="t"/>
                      <a:r>
                        <a:rPr lang="en-IN" sz="1800" dirty="0">
                          <a:effectLst/>
                        </a:rPr>
                        <a:t>10</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err="1">
                          <a:effectLst/>
                        </a:rPr>
                        <a:t>Bigdecimal</a:t>
                      </a:r>
                      <a:endParaRPr lang="en-IN" sz="1800" dirty="0">
                        <a:effectLst/>
                      </a:endParaRP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Represents a Java </a:t>
                      </a:r>
                      <a:r>
                        <a:rPr lang="en-IN" sz="1800" dirty="0" err="1">
                          <a:solidFill>
                            <a:srgbClr val="000000"/>
                          </a:solidFill>
                          <a:effectLst/>
                          <a:latin typeface="Arial"/>
                        </a:rPr>
                        <a:t>BigDecimal</a:t>
                      </a:r>
                      <a:endParaRPr lang="en-IN" sz="1800" dirty="0">
                        <a:solidFill>
                          <a:srgbClr val="000000"/>
                        </a:solidFill>
                        <a:effectLst/>
                        <a:latin typeface="Arial"/>
                      </a:endParaRPr>
                    </a:p>
                    <a:p>
                      <a:pPr algn="just" fontAlgn="t"/>
                      <a:r>
                        <a:rPr lang="en-IN" sz="1800" b="1" dirty="0">
                          <a:solidFill>
                            <a:srgbClr val="000000"/>
                          </a:solidFill>
                          <a:effectLst/>
                          <a:latin typeface="Arial"/>
                        </a:rPr>
                        <a:t>Example</a:t>
                      </a:r>
                      <a:r>
                        <a:rPr lang="en-IN" sz="1800" dirty="0">
                          <a:solidFill>
                            <a:srgbClr val="000000"/>
                          </a:solidFill>
                          <a:effectLst/>
                          <a:latin typeface="Arial"/>
                        </a:rPr>
                        <a:t> : 185.98376256272893883</a:t>
                      </a:r>
                    </a:p>
                  </a:txBody>
                  <a:tcPr marL="21267" marR="21267" marT="21267" marB="2126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10736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Null Values</a:t>
            </a:r>
            <a:br>
              <a:rPr lang="en-IN" dirty="0"/>
            </a:br>
            <a:endParaRPr lang="en-IN" dirty="0"/>
          </a:p>
        </p:txBody>
      </p:sp>
      <p:sp>
        <p:nvSpPr>
          <p:cNvPr id="3" name="Content Placeholder 2"/>
          <p:cNvSpPr>
            <a:spLocks noGrp="1"/>
          </p:cNvSpPr>
          <p:nvPr>
            <p:ph idx="1"/>
          </p:nvPr>
        </p:nvSpPr>
        <p:spPr/>
        <p:txBody>
          <a:bodyPr/>
          <a:lstStyle/>
          <a:p>
            <a:r>
              <a:rPr lang="en-IN" dirty="0" smtClean="0"/>
              <a:t>Values </a:t>
            </a:r>
            <a:r>
              <a:rPr lang="en-IN" dirty="0"/>
              <a:t>for all the above data types can be NULL. Apache Pig treats null values in a similar way as SQL does.</a:t>
            </a:r>
          </a:p>
          <a:p>
            <a:r>
              <a:rPr lang="en-IN" dirty="0"/>
              <a:t>A null can be an unknown value or a non-existent value. It is used as a placeholder for optional values. These nulls can occur naturally or can be the result of an operation.</a:t>
            </a:r>
          </a:p>
          <a:p>
            <a:endParaRPr lang="en-IN" dirty="0"/>
          </a:p>
        </p:txBody>
      </p:sp>
    </p:spTree>
    <p:extLst>
      <p:ext uri="{BB962C8B-B14F-4D97-AF65-F5344CB8AC3E}">
        <p14:creationId xmlns:p14="http://schemas.microsoft.com/office/powerpoint/2010/main" val="353862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dirty="0"/>
              <a:t>Pig Latin – Arithmetic Operators</a:t>
            </a:r>
            <a:br>
              <a:rPr lang="en-IN" dirty="0"/>
            </a:br>
            <a:endParaRPr lang="en-IN" dirty="0"/>
          </a:p>
        </p:txBody>
      </p:sp>
      <p:sp>
        <p:nvSpPr>
          <p:cNvPr id="3" name="Content Placeholder 2"/>
          <p:cNvSpPr>
            <a:spLocks noGrp="1"/>
          </p:cNvSpPr>
          <p:nvPr>
            <p:ph idx="1"/>
          </p:nvPr>
        </p:nvSpPr>
        <p:spPr>
          <a:xfrm>
            <a:off x="179512" y="764704"/>
            <a:ext cx="8784976" cy="4893176"/>
          </a:xfrm>
        </p:spPr>
        <p:txBody>
          <a:bodyPr/>
          <a:lstStyle/>
          <a:p>
            <a:pPr marL="0" indent="0">
              <a:buNone/>
            </a:pPr>
            <a:r>
              <a:rPr lang="en-IN" dirty="0" smtClean="0"/>
              <a:t>Arithmetic </a:t>
            </a:r>
            <a:r>
              <a:rPr lang="en-IN" dirty="0"/>
              <a:t>operators of Pig Latin. Suppose a = 10 and b = 20.</a:t>
            </a:r>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100257454"/>
              </p:ext>
            </p:extLst>
          </p:nvPr>
        </p:nvGraphicFramePr>
        <p:xfrm>
          <a:off x="251520" y="1340769"/>
          <a:ext cx="8784977" cy="4551895"/>
        </p:xfrm>
        <a:graphic>
          <a:graphicData uri="http://schemas.openxmlformats.org/drawingml/2006/table">
            <a:tbl>
              <a:tblPr/>
              <a:tblGrid>
                <a:gridCol w="1512168"/>
                <a:gridCol w="4464496"/>
                <a:gridCol w="2808313"/>
              </a:tblGrid>
              <a:tr h="504055">
                <a:tc>
                  <a:txBody>
                    <a:bodyPr/>
                    <a:lstStyle/>
                    <a:p>
                      <a:pPr fontAlgn="t"/>
                      <a:r>
                        <a:rPr lang="en-IN" sz="1800" dirty="0">
                          <a:effectLst/>
                        </a:rPr>
                        <a:t>Operator</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800">
                          <a:effectLst/>
                        </a:rPr>
                        <a:t>Description</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800">
                          <a:effectLst/>
                        </a:rPr>
                        <a:t>Example</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269238">
                <a:tc>
                  <a:txBody>
                    <a:bodyPr/>
                    <a:lstStyle/>
                    <a:p>
                      <a:pPr algn="ctr" fontAlgn="t"/>
                      <a:r>
                        <a:rPr lang="en-IN" sz="1800" dirty="0">
                          <a:effectLst/>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Addition</a:t>
                      </a:r>
                      <a:r>
                        <a:rPr lang="en-IN" sz="1800" dirty="0">
                          <a:solidFill>
                            <a:srgbClr val="000000"/>
                          </a:solidFill>
                          <a:effectLst/>
                          <a:latin typeface="Arial"/>
                        </a:rPr>
                        <a:t> </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a + b will give 30</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800">
                          <a:effectLst/>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Subtraction</a:t>
                      </a:r>
                      <a:r>
                        <a:rPr lang="en-IN" sz="1800" dirty="0">
                          <a:solidFill>
                            <a:srgbClr val="000000"/>
                          </a:solidFill>
                          <a:effectLst/>
                          <a:latin typeface="Arial"/>
                        </a:rPr>
                        <a:t> </a:t>
                      </a:r>
                      <a:r>
                        <a:rPr lang="en-IN" sz="1800" dirty="0" smtClean="0">
                          <a:solidFill>
                            <a:srgbClr val="000000"/>
                          </a:solidFill>
                          <a:effectLst/>
                          <a:latin typeface="Arial"/>
                        </a:rPr>
                        <a:t>−</a:t>
                      </a:r>
                      <a:endParaRPr lang="en-IN" sz="1800" dirty="0">
                        <a:solidFill>
                          <a:srgbClr val="000000"/>
                        </a:solidFill>
                        <a:effectLst/>
                        <a:latin typeface="Arial"/>
                      </a:endParaRP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a − b will give −10</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algn="ctr" fontAlgn="t"/>
                      <a:r>
                        <a:rPr lang="en-IN" sz="1800">
                          <a:effectLst/>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Multiplication</a:t>
                      </a:r>
                      <a:r>
                        <a:rPr lang="en-IN" sz="1800" dirty="0">
                          <a:solidFill>
                            <a:srgbClr val="000000"/>
                          </a:solidFill>
                          <a:effectLst/>
                          <a:latin typeface="Arial"/>
                        </a:rPr>
                        <a:t> </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a * b will give 200</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800">
                          <a:effectLst/>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Division</a:t>
                      </a:r>
                      <a:r>
                        <a:rPr lang="en-IN" sz="1800" dirty="0">
                          <a:solidFill>
                            <a:srgbClr val="000000"/>
                          </a:solidFill>
                          <a:effectLst/>
                          <a:latin typeface="Arial"/>
                        </a:rPr>
                        <a:t> </a:t>
                      </a:r>
                      <a:r>
                        <a:rPr lang="en-IN" sz="1800" dirty="0" smtClean="0">
                          <a:solidFill>
                            <a:srgbClr val="000000"/>
                          </a:solidFill>
                          <a:effectLst/>
                          <a:latin typeface="Arial"/>
                        </a:rPr>
                        <a:t>−</a:t>
                      </a:r>
                      <a:endParaRPr lang="en-IN" sz="1800" dirty="0">
                        <a:solidFill>
                          <a:srgbClr val="000000"/>
                        </a:solidFill>
                        <a:effectLst/>
                        <a:latin typeface="Arial"/>
                      </a:endParaRP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b / a will give 2</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800">
                          <a:effectLst/>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Modulus</a:t>
                      </a:r>
                      <a:r>
                        <a:rPr lang="en-IN" sz="1800" dirty="0">
                          <a:solidFill>
                            <a:srgbClr val="000000"/>
                          </a:solidFill>
                          <a:effectLst/>
                          <a:latin typeface="Arial"/>
                        </a:rPr>
                        <a:t> </a:t>
                      </a:r>
                      <a:r>
                        <a:rPr lang="en-IN" sz="1800" dirty="0" smtClean="0">
                          <a:solidFill>
                            <a:srgbClr val="000000"/>
                          </a:solidFill>
                          <a:effectLst/>
                          <a:latin typeface="Arial"/>
                        </a:rPr>
                        <a:t>−</a:t>
                      </a:r>
                      <a:endParaRPr lang="en-IN" sz="1800" dirty="0">
                        <a:solidFill>
                          <a:srgbClr val="000000"/>
                        </a:solidFill>
                        <a:effectLst/>
                        <a:latin typeface="Arial"/>
                      </a:endParaRP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b % a will give 0</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76064">
                <a:tc>
                  <a:txBody>
                    <a:bodyPr/>
                    <a:lstStyle/>
                    <a:p>
                      <a:pPr algn="ctr" fontAlgn="ctr"/>
                      <a:r>
                        <a:rPr lang="en-IN" sz="1800">
                          <a:effectLst/>
                        </a:rPr>
                        <a:t>? :</a:t>
                      </a:r>
                    </a:p>
                  </a:txBody>
                  <a:tcPr marL="28065" marR="28065" marT="28065" marB="280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err="1">
                          <a:solidFill>
                            <a:srgbClr val="000000"/>
                          </a:solidFill>
                          <a:effectLst/>
                          <a:latin typeface="Arial"/>
                        </a:rPr>
                        <a:t>Bincond</a:t>
                      </a:r>
                      <a:r>
                        <a:rPr lang="en-IN" sz="1800" dirty="0">
                          <a:solidFill>
                            <a:srgbClr val="000000"/>
                          </a:solidFill>
                          <a:effectLst/>
                          <a:latin typeface="Arial"/>
                        </a:rPr>
                        <a:t> − Evaluates the Boolean operators. It has three </a:t>
                      </a:r>
                      <a:r>
                        <a:rPr lang="en-IN" sz="1800" dirty="0" smtClean="0">
                          <a:solidFill>
                            <a:srgbClr val="000000"/>
                          </a:solidFill>
                          <a:effectLst/>
                          <a:latin typeface="Arial"/>
                        </a:rPr>
                        <a:t>variable</a:t>
                      </a:r>
                      <a:r>
                        <a:rPr lang="en-IN" sz="1800" dirty="0">
                          <a:solidFill>
                            <a:srgbClr val="000000"/>
                          </a:solidFill>
                          <a:effectLst/>
                          <a:latin typeface="Arial"/>
                        </a:rPr>
                        <a:t> </a:t>
                      </a:r>
                      <a:r>
                        <a:rPr lang="en-IN" sz="1800" b="1" dirty="0">
                          <a:solidFill>
                            <a:srgbClr val="000000"/>
                          </a:solidFill>
                          <a:effectLst/>
                          <a:latin typeface="Arial"/>
                        </a:rPr>
                        <a:t>x</a:t>
                      </a:r>
                      <a:r>
                        <a:rPr lang="en-IN" sz="1800" dirty="0">
                          <a:solidFill>
                            <a:srgbClr val="000000"/>
                          </a:solidFill>
                          <a:effectLst/>
                          <a:latin typeface="Arial"/>
                        </a:rPr>
                        <a:t> = (expression) ? </a:t>
                      </a:r>
                      <a:r>
                        <a:rPr lang="en-IN" sz="1800" b="1" dirty="0">
                          <a:solidFill>
                            <a:srgbClr val="000000"/>
                          </a:solidFill>
                          <a:effectLst/>
                          <a:latin typeface="Arial"/>
                        </a:rPr>
                        <a:t>value1</a:t>
                      </a:r>
                      <a:r>
                        <a:rPr lang="en-IN" sz="1800" dirty="0">
                          <a:solidFill>
                            <a:srgbClr val="000000"/>
                          </a:solidFill>
                          <a:effectLst/>
                          <a:latin typeface="Arial"/>
                        </a:rPr>
                        <a:t> </a:t>
                      </a:r>
                      <a:r>
                        <a:rPr lang="en-IN" sz="1800" i="1" dirty="0">
                          <a:solidFill>
                            <a:srgbClr val="000000"/>
                          </a:solidFill>
                          <a:effectLst/>
                          <a:latin typeface="Arial"/>
                        </a:rPr>
                        <a:t>if true</a:t>
                      </a:r>
                      <a:r>
                        <a:rPr lang="en-IN" sz="1800" dirty="0">
                          <a:solidFill>
                            <a:srgbClr val="000000"/>
                          </a:solidFill>
                          <a:effectLst/>
                          <a:latin typeface="Arial"/>
                        </a:rPr>
                        <a:t> : </a:t>
                      </a:r>
                      <a:r>
                        <a:rPr lang="en-IN" sz="1800" b="1" dirty="0">
                          <a:solidFill>
                            <a:srgbClr val="000000"/>
                          </a:solidFill>
                          <a:effectLst/>
                          <a:latin typeface="Arial"/>
                        </a:rPr>
                        <a:t>value2</a:t>
                      </a:r>
                      <a:r>
                        <a:rPr lang="en-IN" sz="1800" dirty="0">
                          <a:solidFill>
                            <a:srgbClr val="000000"/>
                          </a:solidFill>
                          <a:effectLst/>
                          <a:latin typeface="Arial"/>
                        </a:rPr>
                        <a:t> </a:t>
                      </a:r>
                      <a:r>
                        <a:rPr lang="en-IN" sz="1800" i="1" dirty="0">
                          <a:solidFill>
                            <a:srgbClr val="000000"/>
                          </a:solidFill>
                          <a:effectLst/>
                          <a:latin typeface="Arial"/>
                        </a:rPr>
                        <a:t>if false</a:t>
                      </a:r>
                      <a:r>
                        <a:rPr lang="en-IN" sz="1800" dirty="0">
                          <a:solidFill>
                            <a:srgbClr val="000000"/>
                          </a:solidFill>
                          <a:effectLst/>
                          <a:latin typeface="Arial"/>
                        </a:rPr>
                        <a:t>.</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b = (a == 1)? 20: 30;</a:t>
                      </a:r>
                    </a:p>
                    <a:p>
                      <a:pPr algn="just" fontAlgn="t"/>
                      <a:r>
                        <a:rPr lang="en-IN" sz="1800" dirty="0">
                          <a:solidFill>
                            <a:srgbClr val="000000"/>
                          </a:solidFill>
                          <a:effectLst/>
                          <a:latin typeface="Arial"/>
                        </a:rPr>
                        <a:t>if a = 1 the value of b is 20.</a:t>
                      </a:r>
                    </a:p>
                    <a:p>
                      <a:pPr algn="just" fontAlgn="t"/>
                      <a:r>
                        <a:rPr lang="en-IN" sz="1800" dirty="0">
                          <a:solidFill>
                            <a:srgbClr val="000000"/>
                          </a:solidFill>
                          <a:effectLst/>
                          <a:latin typeface="Arial"/>
                        </a:rPr>
                        <a:t>if a!=1 the value of b is 30.</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62345">
                <a:tc>
                  <a:txBody>
                    <a:bodyPr/>
                    <a:lstStyle/>
                    <a:p>
                      <a:pPr algn="just" fontAlgn="t"/>
                      <a:r>
                        <a:rPr lang="en-IN" sz="1800" dirty="0">
                          <a:solidFill>
                            <a:srgbClr val="000000"/>
                          </a:solidFill>
                          <a:effectLst/>
                          <a:latin typeface="Arial"/>
                        </a:rPr>
                        <a:t>CASE</a:t>
                      </a:r>
                    </a:p>
                    <a:p>
                      <a:pPr algn="just" fontAlgn="t"/>
                      <a:r>
                        <a:rPr lang="en-IN" sz="1800" dirty="0">
                          <a:solidFill>
                            <a:srgbClr val="000000"/>
                          </a:solidFill>
                          <a:effectLst/>
                          <a:latin typeface="Arial"/>
                        </a:rPr>
                        <a:t>WHEN</a:t>
                      </a:r>
                    </a:p>
                    <a:p>
                      <a:pPr algn="just" fontAlgn="t"/>
                      <a:r>
                        <a:rPr lang="en-IN" sz="1800" dirty="0">
                          <a:solidFill>
                            <a:srgbClr val="000000"/>
                          </a:solidFill>
                          <a:effectLst/>
                          <a:latin typeface="Arial"/>
                        </a:rPr>
                        <a:t>THEN</a:t>
                      </a:r>
                    </a:p>
                    <a:p>
                      <a:pPr algn="just" fontAlgn="t"/>
                      <a:r>
                        <a:rPr lang="en-IN" sz="1800" dirty="0">
                          <a:solidFill>
                            <a:srgbClr val="000000"/>
                          </a:solidFill>
                          <a:effectLst/>
                          <a:latin typeface="Arial"/>
                        </a:rPr>
                        <a:t>ELSE END</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b="1" dirty="0">
                          <a:solidFill>
                            <a:srgbClr val="000000"/>
                          </a:solidFill>
                          <a:effectLst/>
                          <a:latin typeface="Arial"/>
                        </a:rPr>
                        <a:t>Case</a:t>
                      </a:r>
                      <a:r>
                        <a:rPr lang="en-IN" sz="1800" dirty="0">
                          <a:solidFill>
                            <a:srgbClr val="000000"/>
                          </a:solidFill>
                          <a:effectLst/>
                          <a:latin typeface="Arial"/>
                        </a:rPr>
                        <a:t> − The case operator is equivalent to nested </a:t>
                      </a:r>
                      <a:r>
                        <a:rPr lang="en-IN" sz="1800" dirty="0" err="1">
                          <a:solidFill>
                            <a:srgbClr val="000000"/>
                          </a:solidFill>
                          <a:effectLst/>
                          <a:latin typeface="Arial"/>
                        </a:rPr>
                        <a:t>bincond</a:t>
                      </a:r>
                      <a:r>
                        <a:rPr lang="en-IN" sz="1800" dirty="0">
                          <a:solidFill>
                            <a:srgbClr val="000000"/>
                          </a:solidFill>
                          <a:effectLst/>
                          <a:latin typeface="Arial"/>
                        </a:rPr>
                        <a:t> operator.</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800" dirty="0">
                          <a:solidFill>
                            <a:srgbClr val="000000"/>
                          </a:solidFill>
                          <a:effectLst/>
                          <a:latin typeface="Arial"/>
                        </a:rPr>
                        <a:t>CASE f2 % 2</a:t>
                      </a:r>
                    </a:p>
                    <a:p>
                      <a:pPr algn="just" fontAlgn="t"/>
                      <a:r>
                        <a:rPr lang="en-IN" sz="1800" dirty="0">
                          <a:solidFill>
                            <a:srgbClr val="000000"/>
                          </a:solidFill>
                          <a:effectLst/>
                          <a:latin typeface="Arial"/>
                        </a:rPr>
                        <a:t>WHEN 0 THEN 'even'</a:t>
                      </a:r>
                    </a:p>
                    <a:p>
                      <a:pPr algn="just" fontAlgn="t"/>
                      <a:r>
                        <a:rPr lang="en-IN" sz="1800" dirty="0">
                          <a:solidFill>
                            <a:srgbClr val="000000"/>
                          </a:solidFill>
                          <a:effectLst/>
                          <a:latin typeface="Arial"/>
                        </a:rPr>
                        <a:t>WHEN 1 THEN 'odd'</a:t>
                      </a:r>
                    </a:p>
                    <a:p>
                      <a:pPr algn="just" fontAlgn="t"/>
                      <a:r>
                        <a:rPr lang="en-IN" sz="1800" dirty="0">
                          <a:solidFill>
                            <a:srgbClr val="000000"/>
                          </a:solidFill>
                          <a:effectLst/>
                          <a:latin typeface="Arial"/>
                        </a:rPr>
                        <a:t>END</a:t>
                      </a:r>
                    </a:p>
                  </a:txBody>
                  <a:tcPr marL="28065" marR="28065" marT="28065" marB="280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06372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fontScale="90000"/>
          </a:bodyPr>
          <a:lstStyle/>
          <a:p>
            <a:r>
              <a:rPr lang="en-IN" dirty="0"/>
              <a:t>Pig Latin – Comparison Operators</a:t>
            </a:r>
            <a:br>
              <a:rPr lang="en-IN" dirty="0"/>
            </a:b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4358804"/>
              </p:ext>
            </p:extLst>
          </p:nvPr>
        </p:nvGraphicFramePr>
        <p:xfrm>
          <a:off x="179512" y="908720"/>
          <a:ext cx="8712967" cy="5179520"/>
        </p:xfrm>
        <a:graphic>
          <a:graphicData uri="http://schemas.openxmlformats.org/drawingml/2006/table">
            <a:tbl>
              <a:tblPr/>
              <a:tblGrid>
                <a:gridCol w="1025055"/>
                <a:gridCol w="5637803"/>
                <a:gridCol w="2050109"/>
              </a:tblGrid>
              <a:tr h="105952">
                <a:tc>
                  <a:txBody>
                    <a:bodyPr/>
                    <a:lstStyle/>
                    <a:p>
                      <a:pPr fontAlgn="t"/>
                      <a:r>
                        <a:rPr lang="en-IN" sz="1600" dirty="0">
                          <a:effectLst/>
                        </a:rPr>
                        <a:t>Operator</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600">
                          <a:effectLst/>
                        </a:rPr>
                        <a:t>Description</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600">
                          <a:effectLst/>
                        </a:rPr>
                        <a:t>Example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254088">
                <a:tc>
                  <a:txBody>
                    <a:bodyPr/>
                    <a:lstStyle/>
                    <a:p>
                      <a:pPr algn="ctr" fontAlgn="t"/>
                      <a:r>
                        <a:rPr lang="en-IN" sz="1600">
                          <a:effectLst/>
                        </a:rPr>
                        <a: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Equal</a:t>
                      </a:r>
                      <a:r>
                        <a:rPr lang="en-IN" sz="1600">
                          <a:solidFill>
                            <a:srgbClr val="000000"/>
                          </a:solidFill>
                          <a:effectLst/>
                          <a:latin typeface="Arial"/>
                        </a:rPr>
                        <a:t> − Checks if the values of two operands are equal or not; if yes, then the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a:effectLst/>
                        </a:rPr>
                        <a:t>(a = b) is not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32048">
                <a:tc>
                  <a:txBody>
                    <a:bodyPr/>
                    <a:lstStyle/>
                    <a:p>
                      <a:pPr algn="ctr" fontAlgn="t"/>
                      <a:r>
                        <a:rPr lang="en-IN" sz="1600">
                          <a:effectLst/>
                        </a:rPr>
                        <a: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Not Equal</a:t>
                      </a:r>
                      <a:r>
                        <a:rPr lang="en-IN" sz="1600">
                          <a:solidFill>
                            <a:srgbClr val="000000"/>
                          </a:solidFill>
                          <a:effectLst/>
                          <a:latin typeface="Arial"/>
                        </a:rPr>
                        <a:t> − Checks if the values of two operands are equal or not. If the values are not equal, then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a:effectLst/>
                        </a:rPr>
                        <a:t>(a != b) is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600">
                          <a:effectLst/>
                        </a:rPr>
                        <a:t>&gt;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Greater than</a:t>
                      </a:r>
                      <a:r>
                        <a:rPr lang="en-IN" sz="1600">
                          <a:solidFill>
                            <a:srgbClr val="000000"/>
                          </a:solidFill>
                          <a:effectLst/>
                          <a:latin typeface="Arial"/>
                        </a:rPr>
                        <a:t> − Checks if the value of the left operand is greater than the value of the right operand. If yes, then the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dirty="0">
                          <a:effectLst/>
                        </a:rPr>
                        <a:t>(a &gt; b) is not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600">
                          <a:effectLst/>
                        </a:rPr>
                        <a:t>&lt;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dirty="0">
                          <a:solidFill>
                            <a:srgbClr val="000000"/>
                          </a:solidFill>
                          <a:effectLst/>
                          <a:latin typeface="Arial"/>
                        </a:rPr>
                        <a:t>Less than</a:t>
                      </a:r>
                      <a:r>
                        <a:rPr lang="en-IN" sz="1600" dirty="0">
                          <a:solidFill>
                            <a:srgbClr val="000000"/>
                          </a:solidFill>
                          <a:effectLst/>
                          <a:latin typeface="Arial"/>
                        </a:rPr>
                        <a:t> − Checks if the value of the left operand is less than the value of the right operand. If yes, then the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a:effectLst/>
                        </a:rPr>
                        <a:t>(a &lt; b) is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algn="ctr" fontAlgn="t"/>
                      <a:r>
                        <a:rPr lang="en-IN" sz="1600">
                          <a:effectLst/>
                        </a:rPr>
                        <a:t>&gt;=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Greater than or equal to</a:t>
                      </a:r>
                      <a:r>
                        <a:rPr lang="en-IN" sz="1600">
                          <a:solidFill>
                            <a:srgbClr val="000000"/>
                          </a:solidFill>
                          <a:effectLst/>
                          <a:latin typeface="Arial"/>
                        </a:rPr>
                        <a:t> − Checks if the value of the left operand is greater than or equal to the value of the right operand. If yes, then the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a:effectLst/>
                        </a:rPr>
                        <a:t>(a &gt;= b) is not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algn="ctr" fontAlgn="t"/>
                      <a:r>
                        <a:rPr lang="en-IN" sz="1600">
                          <a:effectLst/>
                        </a:rPr>
                        <a:t>&lt;=</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Less than or equal to</a:t>
                      </a:r>
                      <a:r>
                        <a:rPr lang="en-IN" sz="1600">
                          <a:solidFill>
                            <a:srgbClr val="000000"/>
                          </a:solidFill>
                          <a:effectLst/>
                          <a:latin typeface="Arial"/>
                        </a:rPr>
                        <a:t> − Checks if the value of the left operand is less than or equal to the value of the right operand. If yes, then the condition becomes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a:effectLst/>
                        </a:rPr>
                        <a:t>(a &lt;= b) is true.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0040">
                <a:tc>
                  <a:txBody>
                    <a:bodyPr/>
                    <a:lstStyle/>
                    <a:p>
                      <a:pPr algn="ctr" fontAlgn="t"/>
                      <a:r>
                        <a:rPr lang="en-IN" sz="1600">
                          <a:effectLst/>
                        </a:rPr>
                        <a:t>matches</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sz="1600" b="1">
                          <a:solidFill>
                            <a:srgbClr val="000000"/>
                          </a:solidFill>
                          <a:effectLst/>
                          <a:latin typeface="Arial"/>
                        </a:rPr>
                        <a:t>Pattern matching</a:t>
                      </a:r>
                      <a:r>
                        <a:rPr lang="en-IN" sz="1600">
                          <a:solidFill>
                            <a:srgbClr val="000000"/>
                          </a:solidFill>
                          <a:effectLst/>
                          <a:latin typeface="Arial"/>
                        </a:rPr>
                        <a:t> − Checks whether the string in the left-hand side matches with the constant in the right-hand side.</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600" dirty="0">
                          <a:effectLst/>
                        </a:rPr>
                        <a:t>f1 matches '.*tutorial.*'</a:t>
                      </a:r>
                    </a:p>
                  </a:txBody>
                  <a:tcPr marL="18920" marR="18920" marT="18920" marB="189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32030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91264" cy="1143000"/>
          </a:xfrm>
        </p:spPr>
        <p:txBody>
          <a:bodyPr>
            <a:noAutofit/>
          </a:bodyPr>
          <a:lstStyle/>
          <a:p>
            <a:r>
              <a:rPr lang="en-IN" sz="4000" dirty="0"/>
              <a:t>Pig Latin – Type Construction Operators</a:t>
            </a:r>
            <a:br>
              <a:rPr lang="en-IN" sz="4000" dirty="0"/>
            </a:br>
            <a:endParaRPr lang="en-IN"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4306615"/>
              </p:ext>
            </p:extLst>
          </p:nvPr>
        </p:nvGraphicFramePr>
        <p:xfrm>
          <a:off x="755576" y="2060848"/>
          <a:ext cx="7848872" cy="2529840"/>
        </p:xfrm>
        <a:graphic>
          <a:graphicData uri="http://schemas.openxmlformats.org/drawingml/2006/table">
            <a:tbl>
              <a:tblPr/>
              <a:tblGrid>
                <a:gridCol w="1154246"/>
                <a:gridCol w="4078335"/>
                <a:gridCol w="2616291"/>
              </a:tblGrid>
              <a:tr h="0">
                <a:tc>
                  <a:txBody>
                    <a:bodyPr/>
                    <a:lstStyle/>
                    <a:p>
                      <a:pPr fontAlgn="t"/>
                      <a:r>
                        <a:rPr lang="en-IN">
                          <a:effectLst/>
                        </a:rPr>
                        <a:t>Operator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a:effectLst/>
                        </a:rPr>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a:effectLst/>
                        </a:rPr>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algn="ctr" fontAlgn="t"/>
                      <a:r>
                        <a:rPr lang="en-IN">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a:solidFill>
                            <a:srgbClr val="000000"/>
                          </a:solidFill>
                          <a:effectLst/>
                          <a:latin typeface="Arial"/>
                        </a:rPr>
                        <a:t>Tuple constructor operator</a:t>
                      </a:r>
                      <a:r>
                        <a:rPr lang="en-IN">
                          <a:solidFill>
                            <a:srgbClr val="000000"/>
                          </a:solidFill>
                          <a:effectLst/>
                          <a:latin typeface="Arial"/>
                        </a:rPr>
                        <a:t> − This operator is used to construct a tuple.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(Raju, 30)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IN">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a:solidFill>
                            <a:srgbClr val="000000"/>
                          </a:solidFill>
                          <a:effectLst/>
                          <a:latin typeface="Arial"/>
                        </a:rPr>
                        <a:t>Bag constructor operator</a:t>
                      </a:r>
                      <a:r>
                        <a:rPr lang="en-IN">
                          <a:solidFill>
                            <a:srgbClr val="000000"/>
                          </a:solidFill>
                          <a:effectLst/>
                          <a:latin typeface="Arial"/>
                        </a:rPr>
                        <a:t> − This operator is used to construct a bag.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{(Raju, 30), (Mohammad, 45)}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t"/>
                      <a:r>
                        <a:rPr lang="en-IN">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IN" b="1">
                          <a:solidFill>
                            <a:srgbClr val="000000"/>
                          </a:solidFill>
                          <a:effectLst/>
                          <a:latin typeface="Arial"/>
                        </a:rPr>
                        <a:t>Map constructor operator</a:t>
                      </a:r>
                      <a:r>
                        <a:rPr lang="en-IN">
                          <a:solidFill>
                            <a:srgbClr val="000000"/>
                          </a:solidFill>
                          <a:effectLst/>
                          <a:latin typeface="Arial"/>
                        </a:rPr>
                        <a:t> − This operator is used to construct a tuple.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dirty="0">
                          <a:effectLst/>
                        </a:rPr>
                        <a:t>[</a:t>
                      </a:r>
                      <a:r>
                        <a:rPr lang="en-IN" dirty="0" err="1">
                          <a:effectLst/>
                        </a:rPr>
                        <a:t>name#Raja</a:t>
                      </a:r>
                      <a:r>
                        <a:rPr lang="en-IN" dirty="0">
                          <a:effectLst/>
                        </a:rPr>
                        <a:t>, age#30]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5905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History</a:t>
            </a:r>
            <a:br>
              <a:rPr lang="en-IN" dirty="0"/>
            </a:br>
            <a:endParaRPr lang="en-IN" dirty="0"/>
          </a:p>
        </p:txBody>
      </p:sp>
      <p:sp>
        <p:nvSpPr>
          <p:cNvPr id="3" name="Content Placeholder 2"/>
          <p:cNvSpPr>
            <a:spLocks noGrp="1"/>
          </p:cNvSpPr>
          <p:nvPr>
            <p:ph idx="1"/>
          </p:nvPr>
        </p:nvSpPr>
        <p:spPr>
          <a:xfrm>
            <a:off x="107504" y="1268760"/>
            <a:ext cx="8856984" cy="5256584"/>
          </a:xfrm>
        </p:spPr>
        <p:txBody>
          <a:bodyPr>
            <a:normAutofit/>
          </a:bodyPr>
          <a:lstStyle/>
          <a:p>
            <a:pPr fontAlgn="base"/>
            <a:r>
              <a:rPr lang="en-IN" dirty="0"/>
              <a:t>Pig was originally developed by Yahoo in 2006, for researchers to have an ad-hoc way of creating and executing MapReduce jobs on very large data sets. </a:t>
            </a:r>
            <a:endParaRPr lang="en-IN" dirty="0" smtClean="0"/>
          </a:p>
          <a:p>
            <a:pPr fontAlgn="base"/>
            <a:r>
              <a:rPr lang="en-IN" dirty="0"/>
              <a:t>In a MapReduce framework, programs need to be translated into a series of Map and Reduce stages. However, this is not a programming model which data analysts are familiar with. So, in order to bridge this gap, an abstraction called Pig was built on top of Hadoop</a:t>
            </a:r>
            <a:r>
              <a:rPr lang="en-IN" dirty="0" smtClean="0"/>
              <a:t>.</a:t>
            </a:r>
          </a:p>
          <a:p>
            <a:pPr fontAlgn="base"/>
            <a:r>
              <a:rPr lang="en-IN" dirty="0" smtClean="0"/>
              <a:t>It </a:t>
            </a:r>
            <a:r>
              <a:rPr lang="en-IN" dirty="0"/>
              <a:t>was created to reduce the development time through its multi-query approach. </a:t>
            </a:r>
          </a:p>
          <a:p>
            <a:pPr fontAlgn="base"/>
            <a:r>
              <a:rPr lang="en-IN" dirty="0"/>
              <a:t>Pig is also created for professionals from non-Java background, to make their job easier.</a:t>
            </a:r>
          </a:p>
        </p:txBody>
      </p:sp>
    </p:spTree>
    <p:extLst>
      <p:ext uri="{BB962C8B-B14F-4D97-AF65-F5344CB8AC3E}">
        <p14:creationId xmlns:p14="http://schemas.microsoft.com/office/powerpoint/2010/main" val="314445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US" dirty="0"/>
              <a:t>Working with Data</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3925" y="1628801"/>
            <a:ext cx="8962571" cy="413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415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48680"/>
            <a:ext cx="8229600" cy="792088"/>
          </a:xfrm>
        </p:spPr>
        <p:txBody>
          <a:bodyPr>
            <a:normAutofit fontScale="90000"/>
          </a:bodyPr>
          <a:lstStyle/>
          <a:p>
            <a:r>
              <a:rPr lang="en-IN" dirty="0"/>
              <a:t>Pig Latin – Relational Operations</a:t>
            </a:r>
            <a:br>
              <a:rPr lang="en-IN" dirty="0"/>
            </a:br>
            <a:endParaRPr lang="en-IN"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41557418"/>
              </p:ext>
            </p:extLst>
          </p:nvPr>
        </p:nvGraphicFramePr>
        <p:xfrm>
          <a:off x="323528" y="891896"/>
          <a:ext cx="8496944" cy="5430446"/>
        </p:xfrm>
        <a:graphic>
          <a:graphicData uri="http://schemas.openxmlformats.org/drawingml/2006/table">
            <a:tbl>
              <a:tblPr/>
              <a:tblGrid>
                <a:gridCol w="1684079"/>
                <a:gridCol w="6812865"/>
              </a:tblGrid>
              <a:tr h="0">
                <a:tc>
                  <a:txBody>
                    <a:bodyPr/>
                    <a:lstStyle/>
                    <a:p>
                      <a:pPr fontAlgn="t"/>
                      <a:r>
                        <a:rPr lang="en-IN" sz="1800" dirty="0">
                          <a:effectLst/>
                        </a:rPr>
                        <a:t>Operator</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sz="1800" dirty="0">
                          <a:effectLst/>
                        </a:rPr>
                        <a:t>Description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367406">
                <a:tc gridSpan="2">
                  <a:txBody>
                    <a:bodyPr/>
                    <a:lstStyle/>
                    <a:p>
                      <a:pPr algn="ctr" fontAlgn="t"/>
                      <a:r>
                        <a:rPr lang="en-IN" sz="1800" b="1" dirty="0">
                          <a:effectLst/>
                        </a:rPr>
                        <a:t>Loading and Storing</a:t>
                      </a:r>
                      <a:endParaRPr lang="en-IN" sz="1800" dirty="0">
                        <a:effectLst/>
                      </a:endParaRP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IN"/>
                    </a:p>
                  </a:txBody>
                  <a:tcPr/>
                </a:tc>
              </a:tr>
              <a:tr h="384420">
                <a:tc>
                  <a:txBody>
                    <a:bodyPr/>
                    <a:lstStyle/>
                    <a:p>
                      <a:pPr fontAlgn="t"/>
                      <a:r>
                        <a:rPr lang="en-IN" sz="1800" dirty="0">
                          <a:effectLst/>
                        </a:rPr>
                        <a:t>LOAD</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Load the data from the file system (local/HDFS) into a relation.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STORE</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save a relation to the file system (local/HDFS).</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gridSpan="2">
                  <a:txBody>
                    <a:bodyPr/>
                    <a:lstStyle/>
                    <a:p>
                      <a:pPr algn="ctr" fontAlgn="t"/>
                      <a:r>
                        <a:rPr lang="en-IN" sz="1800" dirty="0">
                          <a:effectLst/>
                        </a:rPr>
                        <a:t>Filtering</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r>
              <a:tr h="367406">
                <a:tc>
                  <a:txBody>
                    <a:bodyPr/>
                    <a:lstStyle/>
                    <a:p>
                      <a:pPr fontAlgn="t"/>
                      <a:r>
                        <a:rPr lang="en-IN" sz="1800">
                          <a:effectLst/>
                        </a:rPr>
                        <a:t>FILTER</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remove unwanted rows from a relation.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DISTINCT</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remove duplicate rows from a relation.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59442">
                <a:tc>
                  <a:txBody>
                    <a:bodyPr/>
                    <a:lstStyle/>
                    <a:p>
                      <a:pPr fontAlgn="t"/>
                      <a:r>
                        <a:rPr lang="en-IN" sz="1800">
                          <a:effectLst/>
                        </a:rPr>
                        <a:t>FOREACH, GENERATE</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generate data transformations based on columns of data.</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STREAM</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transform a relation using an external program.</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gridSpan="2">
                  <a:txBody>
                    <a:bodyPr/>
                    <a:lstStyle/>
                    <a:p>
                      <a:pPr algn="ctr" fontAlgn="t"/>
                      <a:r>
                        <a:rPr lang="en-IN" sz="1800" dirty="0">
                          <a:effectLst/>
                        </a:rPr>
                        <a:t>Grouping and Joining</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r>
              <a:tr h="367406">
                <a:tc>
                  <a:txBody>
                    <a:bodyPr/>
                    <a:lstStyle/>
                    <a:p>
                      <a:pPr fontAlgn="t"/>
                      <a:r>
                        <a:rPr lang="en-IN" sz="1800">
                          <a:effectLst/>
                        </a:rPr>
                        <a:t>JOIN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join two or more relations.</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COGROUP</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group the data in two or more relations.</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GROUP</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group the data in a single relation.</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67406">
                <a:tc>
                  <a:txBody>
                    <a:bodyPr/>
                    <a:lstStyle/>
                    <a:p>
                      <a:pPr fontAlgn="t"/>
                      <a:r>
                        <a:rPr lang="en-IN" sz="1800">
                          <a:effectLst/>
                        </a:rPr>
                        <a:t>CROSS</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create the cross product of two or more relations.</a:t>
                      </a:r>
                    </a:p>
                  </a:txBody>
                  <a:tcPr marL="35399" marR="35399" marT="35399" marB="3539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61427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31622461"/>
              </p:ext>
            </p:extLst>
          </p:nvPr>
        </p:nvGraphicFramePr>
        <p:xfrm>
          <a:off x="539552" y="692696"/>
          <a:ext cx="8208912" cy="4761928"/>
        </p:xfrm>
        <a:graphic>
          <a:graphicData uri="http://schemas.openxmlformats.org/drawingml/2006/table">
            <a:tbl>
              <a:tblPr/>
              <a:tblGrid>
                <a:gridCol w="2304256"/>
                <a:gridCol w="5904656"/>
              </a:tblGrid>
              <a:tr h="301862">
                <a:tc gridSpan="2">
                  <a:txBody>
                    <a:bodyPr/>
                    <a:lstStyle/>
                    <a:p>
                      <a:pPr algn="ctr" fontAlgn="t"/>
                      <a:r>
                        <a:rPr lang="en-IN" sz="1800" dirty="0">
                          <a:effectLst/>
                        </a:rPr>
                        <a:t>Sorting</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r>
              <a:tr h="346210">
                <a:tc>
                  <a:txBody>
                    <a:bodyPr/>
                    <a:lstStyle/>
                    <a:p>
                      <a:pPr fontAlgn="t"/>
                      <a:r>
                        <a:rPr lang="en-IN" sz="1800" dirty="0">
                          <a:effectLst/>
                        </a:rPr>
                        <a:t>ORDER</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To arrange a relation in a sorted order based on one or more fields (ascending or descending).</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45674">
                <a:tc>
                  <a:txBody>
                    <a:bodyPr/>
                    <a:lstStyle/>
                    <a:p>
                      <a:pPr fontAlgn="t"/>
                      <a:r>
                        <a:rPr lang="en-IN" sz="1800" dirty="0">
                          <a:effectLst/>
                        </a:rPr>
                        <a:t>LIMIT</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To get a limited number of tuples from a relation.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01862">
                <a:tc gridSpan="2">
                  <a:txBody>
                    <a:bodyPr/>
                    <a:lstStyle/>
                    <a:p>
                      <a:pPr algn="ctr" fontAlgn="t"/>
                      <a:r>
                        <a:rPr lang="en-IN" sz="1800" dirty="0">
                          <a:effectLst/>
                        </a:rPr>
                        <a:t>Combining and Splitting</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r>
              <a:tr h="346210">
                <a:tc>
                  <a:txBody>
                    <a:bodyPr/>
                    <a:lstStyle/>
                    <a:p>
                      <a:pPr fontAlgn="t"/>
                      <a:r>
                        <a:rPr lang="en-IN" sz="1800" dirty="0">
                          <a:effectLst/>
                        </a:rPr>
                        <a:t>UNION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a:effectLst/>
                        </a:rPr>
                        <a:t>To combine two or more relations into a single relation.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dirty="0">
                          <a:effectLst/>
                        </a:rPr>
                        <a:t>SPLIT</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split a single relation into two or more relations.</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01862">
                <a:tc gridSpan="2">
                  <a:txBody>
                    <a:bodyPr/>
                    <a:lstStyle/>
                    <a:p>
                      <a:pPr algn="ctr" fontAlgn="t"/>
                      <a:r>
                        <a:rPr lang="en-IN" sz="1800" dirty="0">
                          <a:effectLst/>
                        </a:rPr>
                        <a:t>Diagnostic Operators</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IN"/>
                    </a:p>
                  </a:txBody>
                  <a:tcPr/>
                </a:tc>
              </a:tr>
              <a:tr h="274202">
                <a:tc>
                  <a:txBody>
                    <a:bodyPr/>
                    <a:lstStyle/>
                    <a:p>
                      <a:pPr fontAlgn="t"/>
                      <a:r>
                        <a:rPr lang="en-IN" sz="1800">
                          <a:effectLst/>
                        </a:rPr>
                        <a:t>DUMP</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print the contents of a relation on the console.</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DESCRIBE</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describe the schema of a relation.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04056">
                <a:tc>
                  <a:txBody>
                    <a:bodyPr/>
                    <a:lstStyle/>
                    <a:p>
                      <a:pPr fontAlgn="t"/>
                      <a:r>
                        <a:rPr lang="en-IN" sz="1800">
                          <a:effectLst/>
                        </a:rPr>
                        <a:t>EXPLAIN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view the logical, physical, or MapReduce execution plans to compute a relation.</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88032">
                <a:tc>
                  <a:txBody>
                    <a:bodyPr/>
                    <a:lstStyle/>
                    <a:p>
                      <a:pPr fontAlgn="t"/>
                      <a:r>
                        <a:rPr lang="en-IN" sz="1800">
                          <a:effectLst/>
                        </a:rPr>
                        <a:t>ILLUSTRATE</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dirty="0">
                          <a:effectLst/>
                        </a:rPr>
                        <a:t>To view the step-by-step execution of a series of statements.</a:t>
                      </a:r>
                    </a:p>
                  </a:txBody>
                  <a:tcPr marL="41884" marR="41884" marT="41884" marB="4188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5032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Preparing HDFS</a:t>
            </a:r>
            <a:br>
              <a:rPr lang="en-IN" dirty="0"/>
            </a:br>
            <a:endParaRPr lang="en-IN" dirty="0"/>
          </a:p>
        </p:txBody>
      </p:sp>
      <p:sp>
        <p:nvSpPr>
          <p:cNvPr id="3" name="Content Placeholder 2"/>
          <p:cNvSpPr>
            <a:spLocks noGrp="1"/>
          </p:cNvSpPr>
          <p:nvPr>
            <p:ph idx="1"/>
          </p:nvPr>
        </p:nvSpPr>
        <p:spPr>
          <a:xfrm>
            <a:off x="457200" y="1268760"/>
            <a:ext cx="8229600" cy="5055840"/>
          </a:xfrm>
        </p:spPr>
        <p:txBody>
          <a:bodyPr/>
          <a:lstStyle/>
          <a:p>
            <a:r>
              <a:rPr lang="en-IN" dirty="0" smtClean="0"/>
              <a:t>In </a:t>
            </a:r>
            <a:r>
              <a:rPr lang="en-IN" dirty="0"/>
              <a:t>MapReduce mode, Pig reads (loads) data from HDFS and stores the results back in HDFS. </a:t>
            </a:r>
          </a:p>
        </p:txBody>
      </p:sp>
      <p:graphicFrame>
        <p:nvGraphicFramePr>
          <p:cNvPr id="4" name="Table 3"/>
          <p:cNvGraphicFramePr>
            <a:graphicFrameLocks noGrp="1"/>
          </p:cNvGraphicFramePr>
          <p:nvPr>
            <p:extLst>
              <p:ext uri="{D42A27DB-BD31-4B8C-83A1-F6EECF244321}">
                <p14:modId xmlns:p14="http://schemas.microsoft.com/office/powerpoint/2010/main" val="1332387196"/>
              </p:ext>
            </p:extLst>
          </p:nvPr>
        </p:nvGraphicFramePr>
        <p:xfrm>
          <a:off x="611560" y="2492896"/>
          <a:ext cx="7848870" cy="3472503"/>
        </p:xfrm>
        <a:graphic>
          <a:graphicData uri="http://schemas.openxmlformats.org/drawingml/2006/table">
            <a:tbl>
              <a:tblPr/>
              <a:tblGrid>
                <a:gridCol w="1296143"/>
                <a:gridCol w="1368152"/>
                <a:gridCol w="1728192"/>
                <a:gridCol w="1656184"/>
                <a:gridCol w="1800199"/>
              </a:tblGrid>
              <a:tr h="404290">
                <a:tc>
                  <a:txBody>
                    <a:bodyPr/>
                    <a:lstStyle/>
                    <a:p>
                      <a:pPr fontAlgn="t"/>
                      <a:r>
                        <a:rPr lang="en-IN" sz="1700" dirty="0">
                          <a:effectLst/>
                        </a:rPr>
                        <a:t>Student ID</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700">
                          <a:effectLst/>
                        </a:rPr>
                        <a:t>First Name</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700">
                          <a:effectLst/>
                        </a:rPr>
                        <a:t>Last Name</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700">
                          <a:effectLst/>
                        </a:rPr>
                        <a:t>Phone</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IN" sz="1700">
                          <a:effectLst/>
                        </a:rPr>
                        <a:t>City</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387798">
                <a:tc>
                  <a:txBody>
                    <a:bodyPr/>
                    <a:lstStyle/>
                    <a:p>
                      <a:pPr fontAlgn="t"/>
                      <a:r>
                        <a:rPr lang="en-IN" sz="1700">
                          <a:effectLst/>
                        </a:rPr>
                        <a:t>001</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dirty="0">
                          <a:effectLst/>
                        </a:rPr>
                        <a:t>Rajiv</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Reddy</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9848022337</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Hyderabad</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50379">
                <a:tc>
                  <a:txBody>
                    <a:bodyPr/>
                    <a:lstStyle/>
                    <a:p>
                      <a:pPr fontAlgn="t"/>
                      <a:r>
                        <a:rPr lang="en-IN" sz="1700">
                          <a:effectLst/>
                        </a:rPr>
                        <a:t>002</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siddarth</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Battacharya</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9848022338</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Kolkata</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29079">
                <a:tc>
                  <a:txBody>
                    <a:bodyPr/>
                    <a:lstStyle/>
                    <a:p>
                      <a:pPr fontAlgn="t"/>
                      <a:r>
                        <a:rPr lang="en-IN" sz="1700">
                          <a:effectLst/>
                        </a:rPr>
                        <a:t>003</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Rajesh</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dirty="0">
                          <a:effectLst/>
                        </a:rPr>
                        <a:t>Khanna</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9848022339</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Delhi</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17038">
                <a:tc>
                  <a:txBody>
                    <a:bodyPr/>
                    <a:lstStyle/>
                    <a:p>
                      <a:pPr fontAlgn="t"/>
                      <a:r>
                        <a:rPr lang="en-IN" sz="1700">
                          <a:effectLst/>
                        </a:rPr>
                        <a:t>004</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Preethi</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Agarwal</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9848022330</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Pune</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04056">
                <a:tc>
                  <a:txBody>
                    <a:bodyPr/>
                    <a:lstStyle/>
                    <a:p>
                      <a:pPr fontAlgn="t"/>
                      <a:r>
                        <a:rPr lang="en-IN" sz="1700">
                          <a:effectLst/>
                        </a:rPr>
                        <a:t>005</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Trupthi</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Mohanthy</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9848022336</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Bhuwaneshwar</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64191">
                <a:tc>
                  <a:txBody>
                    <a:bodyPr/>
                    <a:lstStyle/>
                    <a:p>
                      <a:pPr fontAlgn="t"/>
                      <a:r>
                        <a:rPr lang="en-IN" sz="1700">
                          <a:effectLst/>
                        </a:rPr>
                        <a:t>006</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Archana</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Mishra</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a:effectLst/>
                        </a:rPr>
                        <a:t>9848022335</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700" dirty="0">
                          <a:effectLst/>
                        </a:rPr>
                        <a:t>Chennai</a:t>
                      </a:r>
                    </a:p>
                  </a:txBody>
                  <a:tcPr marL="72195" marR="72195" marT="72195" marB="7219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4023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Step 1: Verifying Hadoop</a:t>
            </a:r>
            <a:br>
              <a:rPr lang="en-IN" dirty="0"/>
            </a:br>
            <a:endParaRPr lang="en-IN" dirty="0"/>
          </a:p>
        </p:txBody>
      </p:sp>
      <p:sp>
        <p:nvSpPr>
          <p:cNvPr id="3" name="Content Placeholder 2"/>
          <p:cNvSpPr>
            <a:spLocks noGrp="1"/>
          </p:cNvSpPr>
          <p:nvPr>
            <p:ph idx="1"/>
          </p:nvPr>
        </p:nvSpPr>
        <p:spPr>
          <a:xfrm>
            <a:off x="457200" y="1556792"/>
            <a:ext cx="8229600" cy="4767808"/>
          </a:xfrm>
        </p:spPr>
        <p:txBody>
          <a:bodyPr>
            <a:normAutofit lnSpcReduction="10000"/>
          </a:bodyPr>
          <a:lstStyle/>
          <a:p>
            <a:r>
              <a:rPr lang="en-IN" dirty="0" smtClean="0"/>
              <a:t>First </a:t>
            </a:r>
            <a:r>
              <a:rPr lang="en-IN" dirty="0"/>
              <a:t>of all, verify the installation using Hadoop version command, as shown below.</a:t>
            </a:r>
          </a:p>
          <a:p>
            <a:pPr marL="0" indent="0">
              <a:buNone/>
            </a:pPr>
            <a:r>
              <a:rPr lang="en-IN" dirty="0"/>
              <a:t>$ </a:t>
            </a:r>
            <a:r>
              <a:rPr lang="en-IN" dirty="0" err="1"/>
              <a:t>hadoop</a:t>
            </a:r>
            <a:r>
              <a:rPr lang="en-IN" dirty="0"/>
              <a:t> </a:t>
            </a:r>
            <a:r>
              <a:rPr lang="en-IN" dirty="0" smtClean="0"/>
              <a:t>version</a:t>
            </a:r>
          </a:p>
          <a:p>
            <a:pPr marL="0" indent="0">
              <a:buNone/>
            </a:pPr>
            <a:r>
              <a:rPr lang="en-IN" dirty="0" smtClean="0"/>
              <a:t>If </a:t>
            </a:r>
            <a:r>
              <a:rPr lang="en-IN" dirty="0"/>
              <a:t>your system contains Hadoop, and if you have set the PATH variable, then you will get the following output −</a:t>
            </a:r>
          </a:p>
          <a:p>
            <a:pPr marL="640080" lvl="2" indent="0">
              <a:buNone/>
            </a:pPr>
            <a:r>
              <a:rPr lang="en-IN" dirty="0"/>
              <a:t>Hadoop 2.6.0 Subversion https://git-wip-us.apache.org/repos/asf/hadoop.git -r e3496499ecb8d220fba99dc5ed4c99c8f9e33bb1 Compiled by </a:t>
            </a:r>
            <a:r>
              <a:rPr lang="en-IN" dirty="0" err="1"/>
              <a:t>jenkins</a:t>
            </a:r>
            <a:r>
              <a:rPr lang="en-IN" dirty="0"/>
              <a:t> on 2014-11-13T21:10Z Compiled with </a:t>
            </a:r>
            <a:r>
              <a:rPr lang="en-IN" dirty="0" err="1"/>
              <a:t>protoc</a:t>
            </a:r>
            <a:r>
              <a:rPr lang="en-IN" dirty="0"/>
              <a:t> 2.5.0 From source with checksum 18e43357c8f927c0695f1e9522859d6a This command was run using /home/Hadoop/</a:t>
            </a:r>
            <a:r>
              <a:rPr lang="en-IN" dirty="0" err="1"/>
              <a:t>hadoop</a:t>
            </a:r>
            <a:r>
              <a:rPr lang="en-IN" dirty="0"/>
              <a:t>/share/</a:t>
            </a:r>
            <a:r>
              <a:rPr lang="en-IN" dirty="0" err="1"/>
              <a:t>hadoop</a:t>
            </a:r>
            <a:r>
              <a:rPr lang="en-IN" dirty="0"/>
              <a:t>/common/</a:t>
            </a:r>
            <a:r>
              <a:rPr lang="en-IN" dirty="0" err="1"/>
              <a:t>hadoop</a:t>
            </a:r>
            <a:r>
              <a:rPr lang="en-IN" dirty="0"/>
              <a:t> common-2.6.0.jar</a:t>
            </a:r>
          </a:p>
        </p:txBody>
      </p:sp>
    </p:spTree>
    <p:extLst>
      <p:ext uri="{BB962C8B-B14F-4D97-AF65-F5344CB8AC3E}">
        <p14:creationId xmlns:p14="http://schemas.microsoft.com/office/powerpoint/2010/main" val="366397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1143000"/>
          </a:xfrm>
        </p:spPr>
        <p:txBody>
          <a:bodyPr>
            <a:normAutofit fontScale="90000"/>
          </a:bodyPr>
          <a:lstStyle/>
          <a:p>
            <a:r>
              <a:rPr lang="en-IN" dirty="0"/>
              <a:t>Step 2: Starting HDFS</a:t>
            </a:r>
            <a:br>
              <a:rPr lang="en-IN" dirty="0"/>
            </a:br>
            <a:endParaRPr lang="en-IN" dirty="0"/>
          </a:p>
        </p:txBody>
      </p:sp>
      <p:sp>
        <p:nvSpPr>
          <p:cNvPr id="3" name="Content Placeholder 2"/>
          <p:cNvSpPr>
            <a:spLocks noGrp="1"/>
          </p:cNvSpPr>
          <p:nvPr>
            <p:ph idx="1"/>
          </p:nvPr>
        </p:nvSpPr>
        <p:spPr>
          <a:xfrm>
            <a:off x="0" y="764704"/>
            <a:ext cx="8964488" cy="5919936"/>
          </a:xfrm>
        </p:spPr>
        <p:txBody>
          <a:bodyPr>
            <a:normAutofit fontScale="85000" lnSpcReduction="20000"/>
          </a:bodyPr>
          <a:lstStyle/>
          <a:p>
            <a:r>
              <a:rPr lang="en-IN" dirty="0" smtClean="0"/>
              <a:t>Browse </a:t>
            </a:r>
            <a:r>
              <a:rPr lang="en-IN" dirty="0"/>
              <a:t>through the </a:t>
            </a:r>
            <a:r>
              <a:rPr lang="en-IN" b="1" dirty="0" err="1"/>
              <a:t>sbin</a:t>
            </a:r>
            <a:r>
              <a:rPr lang="en-IN" dirty="0"/>
              <a:t> directory of Hadoop and start </a:t>
            </a:r>
            <a:r>
              <a:rPr lang="en-IN" b="1" dirty="0"/>
              <a:t>yarn</a:t>
            </a:r>
            <a:r>
              <a:rPr lang="en-IN" dirty="0"/>
              <a:t> and Hadoop </a:t>
            </a:r>
            <a:r>
              <a:rPr lang="en-IN" dirty="0" err="1"/>
              <a:t>dfs</a:t>
            </a:r>
            <a:r>
              <a:rPr lang="en-IN" dirty="0"/>
              <a:t> (distributed file system</a:t>
            </a:r>
            <a:r>
              <a:rPr lang="en-IN" dirty="0" smtClean="0"/>
              <a:t>).</a:t>
            </a:r>
            <a:endParaRPr lang="en-IN" dirty="0"/>
          </a:p>
          <a:p>
            <a:pPr marL="0" indent="0">
              <a:buNone/>
            </a:pPr>
            <a:r>
              <a:rPr lang="en-IN" dirty="0"/>
              <a:t>cd /$</a:t>
            </a:r>
            <a:r>
              <a:rPr lang="en-IN" dirty="0" err="1"/>
              <a:t>Hadoop_Home</a:t>
            </a:r>
            <a:r>
              <a:rPr lang="en-IN" dirty="0"/>
              <a:t>/</a:t>
            </a:r>
            <a:r>
              <a:rPr lang="en-IN" dirty="0" err="1"/>
              <a:t>sbin</a:t>
            </a:r>
            <a:r>
              <a:rPr lang="en-IN" dirty="0"/>
              <a:t>/ </a:t>
            </a:r>
            <a:endParaRPr lang="en-IN" dirty="0" smtClean="0"/>
          </a:p>
          <a:p>
            <a:pPr marL="0" indent="0">
              <a:buNone/>
            </a:pPr>
            <a:r>
              <a:rPr lang="en-IN" b="1" dirty="0" smtClean="0"/>
              <a:t>$ </a:t>
            </a:r>
            <a:r>
              <a:rPr lang="en-IN" b="1" dirty="0"/>
              <a:t>start-dfs.sh</a:t>
            </a:r>
            <a:r>
              <a:rPr lang="en-IN" dirty="0"/>
              <a:t> </a:t>
            </a:r>
            <a:endParaRPr lang="en-IN" dirty="0" smtClean="0"/>
          </a:p>
          <a:p>
            <a:pPr marL="365760" lvl="1" indent="0">
              <a:buNone/>
            </a:pPr>
            <a:r>
              <a:rPr lang="en-IN" sz="2200" dirty="0" smtClean="0"/>
              <a:t>localhost</a:t>
            </a:r>
            <a:r>
              <a:rPr lang="en-IN" sz="2200" dirty="0"/>
              <a:t>: starting </a:t>
            </a:r>
            <a:r>
              <a:rPr lang="en-IN" sz="2200" dirty="0" err="1"/>
              <a:t>namenode</a:t>
            </a:r>
            <a:r>
              <a:rPr lang="en-IN" sz="2200" dirty="0"/>
              <a:t>, logging to /</a:t>
            </a:r>
            <a:r>
              <a:rPr lang="en-IN" sz="2200" dirty="0" smtClean="0"/>
              <a:t>home/Hadoop/</a:t>
            </a:r>
            <a:r>
              <a:rPr lang="en-IN" sz="2200" dirty="0" err="1" smtClean="0"/>
              <a:t>hadoop</a:t>
            </a:r>
            <a:r>
              <a:rPr lang="en-IN" sz="2200" dirty="0" smtClean="0"/>
              <a:t>/logs/</a:t>
            </a:r>
            <a:r>
              <a:rPr lang="en-IN" sz="2200" dirty="0" err="1" smtClean="0"/>
              <a:t>hadoopHadoop-namenode</a:t>
            </a:r>
            <a:r>
              <a:rPr lang="en-IN" sz="2200" dirty="0" smtClean="0"/>
              <a:t>-   </a:t>
            </a:r>
            <a:r>
              <a:rPr lang="en-IN" sz="2200" dirty="0" err="1" smtClean="0"/>
              <a:t>localhost.localdomain.out</a:t>
            </a:r>
            <a:r>
              <a:rPr lang="en-IN" sz="2200" dirty="0" smtClean="0"/>
              <a:t> </a:t>
            </a:r>
          </a:p>
          <a:p>
            <a:pPr marL="365760" lvl="1" indent="0">
              <a:buNone/>
            </a:pPr>
            <a:r>
              <a:rPr lang="en-IN" sz="2200" dirty="0" smtClean="0"/>
              <a:t>localhost</a:t>
            </a:r>
            <a:r>
              <a:rPr lang="en-IN" sz="2200" dirty="0"/>
              <a:t>: starting </a:t>
            </a:r>
            <a:r>
              <a:rPr lang="en-IN" sz="2200" dirty="0" err="1"/>
              <a:t>datanode</a:t>
            </a:r>
            <a:r>
              <a:rPr lang="en-IN" sz="2200" dirty="0"/>
              <a:t>, logging to /home/Hadoop/</a:t>
            </a:r>
            <a:r>
              <a:rPr lang="en-IN" sz="2200" dirty="0" err="1"/>
              <a:t>hadoop</a:t>
            </a:r>
            <a:r>
              <a:rPr lang="en-IN" sz="2200" dirty="0"/>
              <a:t>/logs/</a:t>
            </a:r>
            <a:r>
              <a:rPr lang="en-IN" sz="2200" dirty="0" err="1"/>
              <a:t>hadoopHadoop-datanode-localhost.localdomain.out</a:t>
            </a:r>
            <a:r>
              <a:rPr lang="en-IN" sz="2200" dirty="0"/>
              <a:t> </a:t>
            </a:r>
            <a:endParaRPr lang="en-IN" sz="2200" dirty="0" smtClean="0"/>
          </a:p>
          <a:p>
            <a:pPr marL="365760" lvl="1" indent="0">
              <a:buNone/>
            </a:pPr>
            <a:r>
              <a:rPr lang="en-IN" sz="2200" dirty="0" smtClean="0"/>
              <a:t>Starting </a:t>
            </a:r>
            <a:r>
              <a:rPr lang="en-IN" sz="2200" dirty="0"/>
              <a:t>secondary </a:t>
            </a:r>
            <a:r>
              <a:rPr lang="en-IN" sz="2200" dirty="0" err="1"/>
              <a:t>namenodes</a:t>
            </a:r>
            <a:r>
              <a:rPr lang="en-IN" sz="2200" dirty="0"/>
              <a:t> [0.0.0.0</a:t>
            </a:r>
            <a:r>
              <a:rPr lang="en-IN" sz="2200" dirty="0" smtClean="0"/>
              <a:t>]</a:t>
            </a:r>
          </a:p>
          <a:p>
            <a:pPr marL="365760" lvl="1" indent="0">
              <a:buNone/>
            </a:pPr>
            <a:r>
              <a:rPr lang="en-IN" sz="2200" dirty="0" smtClean="0"/>
              <a:t>starting </a:t>
            </a:r>
            <a:r>
              <a:rPr lang="en-IN" sz="2200" dirty="0" err="1"/>
              <a:t>secondarynamenode</a:t>
            </a:r>
            <a:r>
              <a:rPr lang="en-IN" sz="2200" dirty="0"/>
              <a:t>, logging to /</a:t>
            </a:r>
            <a:r>
              <a:rPr lang="en-IN" sz="2200" dirty="0" smtClean="0"/>
              <a:t>home/Hadoop/</a:t>
            </a:r>
            <a:r>
              <a:rPr lang="en-IN" sz="2200" dirty="0" err="1" smtClean="0"/>
              <a:t>hadoop</a:t>
            </a:r>
            <a:r>
              <a:rPr lang="en-IN" sz="2200" dirty="0" smtClean="0"/>
              <a:t>/logs/</a:t>
            </a:r>
            <a:r>
              <a:rPr lang="en-IN" sz="2200" dirty="0" err="1" smtClean="0"/>
              <a:t>hadoop-Hadoopsecondarynamenode-localhost.localdomain.out</a:t>
            </a:r>
            <a:endParaRPr lang="en-IN" sz="2200" dirty="0" smtClean="0"/>
          </a:p>
          <a:p>
            <a:pPr marL="0" indent="0">
              <a:buNone/>
            </a:pPr>
            <a:r>
              <a:rPr lang="en-IN" sz="2400" dirty="0" smtClean="0"/>
              <a:t> </a:t>
            </a:r>
            <a:r>
              <a:rPr lang="en-IN" sz="2400" b="1" dirty="0"/>
              <a:t>$ start-yarn.sh</a:t>
            </a:r>
            <a:r>
              <a:rPr lang="en-IN" sz="2400" dirty="0"/>
              <a:t> </a:t>
            </a:r>
            <a:endParaRPr lang="en-IN" sz="2400" dirty="0" smtClean="0"/>
          </a:p>
          <a:p>
            <a:pPr marL="365760" lvl="1" indent="0">
              <a:buNone/>
            </a:pPr>
            <a:r>
              <a:rPr lang="en-IN" sz="2200" dirty="0" smtClean="0"/>
              <a:t>starting </a:t>
            </a:r>
            <a:r>
              <a:rPr lang="en-IN" sz="2200" dirty="0"/>
              <a:t>yarn daemons </a:t>
            </a:r>
            <a:endParaRPr lang="en-IN" sz="2200" dirty="0" smtClean="0"/>
          </a:p>
          <a:p>
            <a:pPr marL="365760" lvl="1" indent="0">
              <a:buNone/>
            </a:pPr>
            <a:r>
              <a:rPr lang="en-IN" sz="2200" dirty="0" smtClean="0"/>
              <a:t>starting </a:t>
            </a:r>
            <a:r>
              <a:rPr lang="en-IN" sz="2200" dirty="0" err="1"/>
              <a:t>resourcemanager</a:t>
            </a:r>
            <a:r>
              <a:rPr lang="en-IN" sz="2200" dirty="0"/>
              <a:t>, logging to /</a:t>
            </a:r>
            <a:r>
              <a:rPr lang="en-IN" sz="2200" dirty="0" smtClean="0"/>
              <a:t>home/Hadoop/</a:t>
            </a:r>
            <a:r>
              <a:rPr lang="en-IN" sz="2200" dirty="0" err="1" smtClean="0"/>
              <a:t>hadoop</a:t>
            </a:r>
            <a:r>
              <a:rPr lang="en-IN" sz="2200" dirty="0" smtClean="0"/>
              <a:t>/logs/yarn-</a:t>
            </a:r>
            <a:r>
              <a:rPr lang="en-IN" sz="2200" dirty="0" err="1" smtClean="0"/>
              <a:t>Hadoopresourcemanager</a:t>
            </a:r>
            <a:r>
              <a:rPr lang="en-IN" sz="2200" dirty="0" smtClean="0"/>
              <a:t>-</a:t>
            </a:r>
            <a:r>
              <a:rPr lang="en-IN" sz="2200" dirty="0" err="1" smtClean="0"/>
              <a:t>localhost.localdomain.out</a:t>
            </a:r>
            <a:endParaRPr lang="en-IN" sz="2200" dirty="0" smtClean="0"/>
          </a:p>
          <a:p>
            <a:pPr marL="365760" lvl="1" indent="0">
              <a:buNone/>
            </a:pPr>
            <a:r>
              <a:rPr lang="en-IN" sz="2200" dirty="0" smtClean="0"/>
              <a:t>localhost</a:t>
            </a:r>
            <a:r>
              <a:rPr lang="en-IN" sz="2200" dirty="0"/>
              <a:t>: starting </a:t>
            </a:r>
            <a:r>
              <a:rPr lang="en-IN" sz="2200" dirty="0" err="1"/>
              <a:t>nodemanager</a:t>
            </a:r>
            <a:r>
              <a:rPr lang="en-IN" sz="2200" dirty="0"/>
              <a:t>, logging to /home/Hadoop/</a:t>
            </a:r>
            <a:r>
              <a:rPr lang="en-IN" sz="2200" dirty="0" err="1"/>
              <a:t>hadoop</a:t>
            </a:r>
            <a:r>
              <a:rPr lang="en-IN" sz="2200" dirty="0"/>
              <a:t>/logs/</a:t>
            </a:r>
            <a:r>
              <a:rPr lang="en-IN" sz="2200" dirty="0" err="1"/>
              <a:t>yarnHadoop-nodemanager-localhost.localdomain.out</a:t>
            </a:r>
            <a:endParaRPr lang="en-IN" sz="2200" dirty="0"/>
          </a:p>
        </p:txBody>
      </p:sp>
    </p:spTree>
    <p:extLst>
      <p:ext uri="{BB962C8B-B14F-4D97-AF65-F5344CB8AC3E}">
        <p14:creationId xmlns:p14="http://schemas.microsoft.com/office/powerpoint/2010/main" val="2690984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4672"/>
          </a:xfrm>
        </p:spPr>
        <p:txBody>
          <a:bodyPr>
            <a:normAutofit fontScale="90000"/>
          </a:bodyPr>
          <a:lstStyle/>
          <a:p>
            <a:r>
              <a:rPr lang="en-IN" dirty="0"/>
              <a:t>Step 4: Placing the data in HDFS</a:t>
            </a:r>
            <a:br>
              <a:rPr lang="en-IN" dirty="0"/>
            </a:br>
            <a:endParaRPr lang="en-IN" dirty="0"/>
          </a:p>
        </p:txBody>
      </p:sp>
      <p:sp>
        <p:nvSpPr>
          <p:cNvPr id="3" name="Content Placeholder 2"/>
          <p:cNvSpPr>
            <a:spLocks noGrp="1"/>
          </p:cNvSpPr>
          <p:nvPr>
            <p:ph idx="1"/>
          </p:nvPr>
        </p:nvSpPr>
        <p:spPr>
          <a:xfrm>
            <a:off x="301824" y="1268760"/>
            <a:ext cx="8820472" cy="5566792"/>
          </a:xfrm>
        </p:spPr>
        <p:txBody>
          <a:bodyPr>
            <a:normAutofit fontScale="92500" lnSpcReduction="20000"/>
          </a:bodyPr>
          <a:lstStyle/>
          <a:p>
            <a:pPr marL="0" indent="0">
              <a:buNone/>
            </a:pPr>
            <a:r>
              <a:rPr lang="en-IN" dirty="0" smtClean="0"/>
              <a:t>The </a:t>
            </a:r>
            <a:r>
              <a:rPr lang="en-IN" dirty="0"/>
              <a:t>input file of Pig contains each tuple/record in individual lines. And the entities of the record are separated by a delimiter (In our example we used </a:t>
            </a:r>
            <a:r>
              <a:rPr lang="en-IN" b="1" dirty="0"/>
              <a:t>“,”</a:t>
            </a:r>
            <a:r>
              <a:rPr lang="en-IN" dirty="0"/>
              <a:t>).</a:t>
            </a:r>
          </a:p>
          <a:p>
            <a:pPr marL="0" indent="0">
              <a:buNone/>
            </a:pPr>
            <a:r>
              <a:rPr lang="en-IN" dirty="0"/>
              <a:t>In the local file system, create an input file </a:t>
            </a:r>
            <a:r>
              <a:rPr lang="en-IN" b="1" dirty="0"/>
              <a:t>student_data.txt</a:t>
            </a:r>
            <a:r>
              <a:rPr lang="en-IN" dirty="0"/>
              <a:t> containing data as shown below.</a:t>
            </a:r>
          </a:p>
          <a:p>
            <a:pPr marL="365760" lvl="1" indent="0">
              <a:buNone/>
            </a:pPr>
            <a:r>
              <a:rPr lang="en-IN" dirty="0">
                <a:solidFill>
                  <a:srgbClr val="002060"/>
                </a:solidFill>
              </a:rPr>
              <a:t>001,Rajiv,Reddy,9848022337,Hyderabad 002,siddarth,Battacharya,9848022338,Kolkata 003,Rajesh,Khanna,9848022339,Delhi 004,Preethi,Agarwal,9848022330,Pune 005,Trupthi,Mohanthy,9848022336,Bhuwaneshwar 006,Archana,Mishra,9848022335,Chennai</a:t>
            </a:r>
            <a:r>
              <a:rPr lang="en-IN" dirty="0" smtClean="0">
                <a:solidFill>
                  <a:srgbClr val="0070C0"/>
                </a:solidFill>
              </a:rPr>
              <a:t>.</a:t>
            </a:r>
          </a:p>
          <a:p>
            <a:pPr marL="0" indent="0">
              <a:buNone/>
            </a:pPr>
            <a:r>
              <a:rPr lang="en-IN" dirty="0"/>
              <a:t>Now, move the file from the local file system to HDFS using </a:t>
            </a:r>
            <a:r>
              <a:rPr lang="en-IN" b="1" dirty="0"/>
              <a:t>put</a:t>
            </a:r>
            <a:r>
              <a:rPr lang="en-IN" dirty="0"/>
              <a:t> command as shown below. (You can use </a:t>
            </a:r>
            <a:r>
              <a:rPr lang="en-IN" b="1" dirty="0" err="1"/>
              <a:t>copyFromLocal</a:t>
            </a:r>
            <a:r>
              <a:rPr lang="en-IN" dirty="0"/>
              <a:t> command as well.)</a:t>
            </a:r>
          </a:p>
          <a:p>
            <a:pPr marL="365760" lvl="1" indent="0">
              <a:buNone/>
            </a:pPr>
            <a:r>
              <a:rPr lang="en-IN" dirty="0">
                <a:solidFill>
                  <a:srgbClr val="0070C0"/>
                </a:solidFill>
              </a:rPr>
              <a:t>$ cd $HADOOP_HOME/bin </a:t>
            </a:r>
            <a:endParaRPr lang="en-IN" dirty="0" smtClean="0">
              <a:solidFill>
                <a:srgbClr val="0070C0"/>
              </a:solidFill>
            </a:endParaRPr>
          </a:p>
          <a:p>
            <a:pPr marL="365760" lvl="1" indent="0">
              <a:buNone/>
            </a:pPr>
            <a:r>
              <a:rPr lang="en-IN" dirty="0" smtClean="0">
                <a:solidFill>
                  <a:srgbClr val="0070C0"/>
                </a:solidFill>
              </a:rPr>
              <a:t>$ </a:t>
            </a:r>
            <a:r>
              <a:rPr lang="en-IN" dirty="0" err="1">
                <a:solidFill>
                  <a:srgbClr val="0070C0"/>
                </a:solidFill>
              </a:rPr>
              <a:t>hdfs</a:t>
            </a:r>
            <a:r>
              <a:rPr lang="en-IN" dirty="0">
                <a:solidFill>
                  <a:srgbClr val="0070C0"/>
                </a:solidFill>
              </a:rPr>
              <a:t> </a:t>
            </a:r>
            <a:r>
              <a:rPr lang="en-IN" dirty="0" err="1">
                <a:solidFill>
                  <a:srgbClr val="0070C0"/>
                </a:solidFill>
              </a:rPr>
              <a:t>dfs</a:t>
            </a:r>
            <a:r>
              <a:rPr lang="en-IN" dirty="0">
                <a:solidFill>
                  <a:srgbClr val="0070C0"/>
                </a:solidFill>
              </a:rPr>
              <a:t> -put /home/Hadoop/Pig/</a:t>
            </a:r>
            <a:r>
              <a:rPr lang="en-IN" dirty="0" err="1">
                <a:solidFill>
                  <a:srgbClr val="0070C0"/>
                </a:solidFill>
              </a:rPr>
              <a:t>Pig_Data</a:t>
            </a:r>
            <a:r>
              <a:rPr lang="en-IN" dirty="0">
                <a:solidFill>
                  <a:srgbClr val="0070C0"/>
                </a:solidFill>
              </a:rPr>
              <a:t>/student_data.txt dfs://localhost:9000/pig_data/</a:t>
            </a:r>
            <a:endParaRPr lang="en-IN" dirty="0" smtClean="0">
              <a:solidFill>
                <a:srgbClr val="0070C0"/>
              </a:solidFill>
            </a:endParaRPr>
          </a:p>
          <a:p>
            <a:pPr marL="0" indent="0">
              <a:buNone/>
            </a:pPr>
            <a:endParaRPr lang="en-IN" dirty="0"/>
          </a:p>
        </p:txBody>
      </p:sp>
    </p:spTree>
    <p:extLst>
      <p:ext uri="{BB962C8B-B14F-4D97-AF65-F5344CB8AC3E}">
        <p14:creationId xmlns:p14="http://schemas.microsoft.com/office/powerpoint/2010/main" val="2085204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64704"/>
            <a:ext cx="8229600" cy="5760640"/>
          </a:xfrm>
        </p:spPr>
        <p:txBody>
          <a:bodyPr>
            <a:normAutofit fontScale="92500" lnSpcReduction="10000"/>
          </a:bodyPr>
          <a:lstStyle/>
          <a:p>
            <a:r>
              <a:rPr lang="en-IN" b="1" dirty="0"/>
              <a:t>Verifying the file</a:t>
            </a:r>
            <a:br>
              <a:rPr lang="en-IN" b="1" dirty="0"/>
            </a:br>
            <a:r>
              <a:rPr lang="en-IN" dirty="0" smtClean="0"/>
              <a:t>You </a:t>
            </a:r>
            <a:r>
              <a:rPr lang="en-IN" dirty="0"/>
              <a:t>can use the </a:t>
            </a:r>
            <a:r>
              <a:rPr lang="en-IN" b="1" dirty="0"/>
              <a:t>cat</a:t>
            </a:r>
            <a:r>
              <a:rPr lang="en-IN" dirty="0"/>
              <a:t> command to verify whether the file has been moved into the HDFS, as shown below.</a:t>
            </a:r>
          </a:p>
          <a:p>
            <a:pPr marL="365760" lvl="1" indent="0">
              <a:buNone/>
            </a:pPr>
            <a:r>
              <a:rPr lang="en-IN" dirty="0">
                <a:solidFill>
                  <a:srgbClr val="0070C0"/>
                </a:solidFill>
              </a:rPr>
              <a:t>$ cd $HADOOP_HOME/bin </a:t>
            </a:r>
            <a:endParaRPr lang="en-IN" dirty="0" smtClean="0">
              <a:solidFill>
                <a:srgbClr val="0070C0"/>
              </a:solidFill>
            </a:endParaRPr>
          </a:p>
          <a:p>
            <a:pPr marL="365760" lvl="1" indent="0">
              <a:buNone/>
            </a:pPr>
            <a:r>
              <a:rPr lang="en-IN" dirty="0" smtClean="0">
                <a:solidFill>
                  <a:srgbClr val="0070C0"/>
                </a:solidFill>
              </a:rPr>
              <a:t>$ </a:t>
            </a:r>
            <a:r>
              <a:rPr lang="en-IN" dirty="0" err="1">
                <a:solidFill>
                  <a:srgbClr val="0070C0"/>
                </a:solidFill>
              </a:rPr>
              <a:t>hdfs</a:t>
            </a:r>
            <a:r>
              <a:rPr lang="en-IN" dirty="0">
                <a:solidFill>
                  <a:srgbClr val="0070C0"/>
                </a:solidFill>
              </a:rPr>
              <a:t> </a:t>
            </a:r>
            <a:r>
              <a:rPr lang="en-IN" dirty="0" err="1">
                <a:solidFill>
                  <a:srgbClr val="0070C0"/>
                </a:solidFill>
              </a:rPr>
              <a:t>dfs</a:t>
            </a:r>
            <a:r>
              <a:rPr lang="en-IN" dirty="0">
                <a:solidFill>
                  <a:srgbClr val="0070C0"/>
                </a:solidFill>
              </a:rPr>
              <a:t> -cat hdfs://</a:t>
            </a:r>
            <a:r>
              <a:rPr lang="en-IN" dirty="0" smtClean="0">
                <a:solidFill>
                  <a:srgbClr val="0070C0"/>
                </a:solidFill>
              </a:rPr>
              <a:t>localhost:9000/pig_data/student_data.txt</a:t>
            </a:r>
          </a:p>
          <a:p>
            <a:pPr marL="0" indent="0">
              <a:buNone/>
            </a:pPr>
            <a:r>
              <a:rPr lang="en-IN" b="1" dirty="0"/>
              <a:t>Output</a:t>
            </a:r>
          </a:p>
          <a:p>
            <a:pPr marL="0" indent="0">
              <a:buNone/>
            </a:pPr>
            <a:r>
              <a:rPr lang="en-IN" dirty="0"/>
              <a:t>You can see the content of the file as shown below.</a:t>
            </a:r>
          </a:p>
          <a:p>
            <a:pPr marL="365760" lvl="1" indent="0">
              <a:buNone/>
            </a:pPr>
            <a:r>
              <a:rPr lang="en-IN" dirty="0">
                <a:solidFill>
                  <a:srgbClr val="0070C0"/>
                </a:solidFill>
              </a:rPr>
              <a:t>15/10/01 12:16:55 WARN </a:t>
            </a:r>
            <a:r>
              <a:rPr lang="en-IN" dirty="0" err="1">
                <a:solidFill>
                  <a:srgbClr val="0070C0"/>
                </a:solidFill>
              </a:rPr>
              <a:t>util.NativeCodeLoader</a:t>
            </a:r>
            <a:r>
              <a:rPr lang="en-IN" dirty="0">
                <a:solidFill>
                  <a:srgbClr val="0070C0"/>
                </a:solidFill>
              </a:rPr>
              <a:t>: Unable to load native-</a:t>
            </a:r>
            <a:r>
              <a:rPr lang="en-IN" dirty="0" err="1">
                <a:solidFill>
                  <a:srgbClr val="0070C0"/>
                </a:solidFill>
              </a:rPr>
              <a:t>hadoop</a:t>
            </a:r>
            <a:r>
              <a:rPr lang="en-IN" dirty="0">
                <a:solidFill>
                  <a:srgbClr val="0070C0"/>
                </a:solidFill>
              </a:rPr>
              <a:t> library for your platform... using </a:t>
            </a:r>
            <a:r>
              <a:rPr lang="en-IN" dirty="0" err="1">
                <a:solidFill>
                  <a:srgbClr val="0070C0"/>
                </a:solidFill>
              </a:rPr>
              <a:t>builtin</a:t>
            </a:r>
            <a:r>
              <a:rPr lang="en-IN" dirty="0">
                <a:solidFill>
                  <a:srgbClr val="0070C0"/>
                </a:solidFill>
              </a:rPr>
              <a:t>-java classes where applicable </a:t>
            </a:r>
            <a:endParaRPr lang="en-IN" dirty="0" smtClean="0">
              <a:solidFill>
                <a:srgbClr val="0070C0"/>
              </a:solidFill>
            </a:endParaRPr>
          </a:p>
          <a:p>
            <a:pPr marL="365760" lvl="1" indent="0">
              <a:buNone/>
            </a:pPr>
            <a:r>
              <a:rPr lang="en-IN" dirty="0" smtClean="0">
                <a:solidFill>
                  <a:srgbClr val="0070C0"/>
                </a:solidFill>
              </a:rPr>
              <a:t>001,Rajiv,Reddy,9848022337,Hyderabad </a:t>
            </a:r>
            <a:r>
              <a:rPr lang="en-IN" dirty="0">
                <a:solidFill>
                  <a:srgbClr val="0070C0"/>
                </a:solidFill>
              </a:rPr>
              <a:t>002,siddarth,Battacharya,9848022338,Kolkata 003,Rajesh,Khanna,9848022339,Delhi 004,Preethi,Agarwal,9848022330,Pune 005,Trupthi,Mohanthy,9848022336,Bhuwaneshwar 006,Archana,Mishra,9848022335,Chennai</a:t>
            </a:r>
          </a:p>
        </p:txBody>
      </p:sp>
    </p:spTree>
    <p:extLst>
      <p:ext uri="{BB962C8B-B14F-4D97-AF65-F5344CB8AC3E}">
        <p14:creationId xmlns:p14="http://schemas.microsoft.com/office/powerpoint/2010/main" val="1337500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The Load Operator</a:t>
            </a:r>
            <a:br>
              <a:rPr lang="en-IN" dirty="0"/>
            </a:b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smtClean="0"/>
              <a:t>You </a:t>
            </a:r>
            <a:r>
              <a:rPr lang="en-IN" dirty="0"/>
              <a:t>can load data into Apache Pig from the file system (HDFS/ Local) using </a:t>
            </a:r>
            <a:r>
              <a:rPr lang="en-IN" b="1" dirty="0"/>
              <a:t>LOAD</a:t>
            </a:r>
            <a:r>
              <a:rPr lang="en-IN" dirty="0"/>
              <a:t> operator of </a:t>
            </a:r>
            <a:r>
              <a:rPr lang="en-IN" b="1" dirty="0"/>
              <a:t>Pig Latin</a:t>
            </a:r>
            <a:r>
              <a:rPr lang="en-IN" dirty="0"/>
              <a:t>.</a:t>
            </a:r>
          </a:p>
          <a:p>
            <a:pPr marL="0" indent="0">
              <a:buNone/>
            </a:pPr>
            <a:r>
              <a:rPr lang="en-IN" dirty="0"/>
              <a:t>Syntax</a:t>
            </a:r>
          </a:p>
          <a:p>
            <a:pPr marL="0" indent="0">
              <a:buNone/>
            </a:pPr>
            <a:r>
              <a:rPr lang="en-IN" dirty="0"/>
              <a:t>The load statement consists of two parts divided by the “=” operator. On the left-hand side, we need to mention the name of the relation </a:t>
            </a:r>
            <a:r>
              <a:rPr lang="en-IN" b="1" dirty="0"/>
              <a:t>where</a:t>
            </a:r>
            <a:r>
              <a:rPr lang="en-IN" dirty="0"/>
              <a:t> we want to store the data, and on the right-hand side, we have to define </a:t>
            </a:r>
            <a:r>
              <a:rPr lang="en-IN" b="1" dirty="0"/>
              <a:t>how</a:t>
            </a:r>
            <a:r>
              <a:rPr lang="en-IN" dirty="0"/>
              <a:t> we store the data. Given below is the syntax of the </a:t>
            </a:r>
            <a:r>
              <a:rPr lang="en-IN" b="1" dirty="0"/>
              <a:t>Load</a:t>
            </a:r>
            <a:r>
              <a:rPr lang="en-IN" dirty="0"/>
              <a:t> operator.</a:t>
            </a:r>
          </a:p>
          <a:p>
            <a:pPr marL="0" indent="0">
              <a:buNone/>
            </a:pPr>
            <a:r>
              <a:rPr lang="en-IN" b="1" dirty="0" err="1">
                <a:solidFill>
                  <a:srgbClr val="0070C0"/>
                </a:solidFill>
              </a:rPr>
              <a:t>Relation_name</a:t>
            </a:r>
            <a:r>
              <a:rPr lang="en-IN" b="1" dirty="0">
                <a:solidFill>
                  <a:srgbClr val="0070C0"/>
                </a:solidFill>
              </a:rPr>
              <a:t> = LOAD 'Input file path' USING function as schema;</a:t>
            </a:r>
          </a:p>
        </p:txBody>
      </p:sp>
    </p:spTree>
    <p:extLst>
      <p:ext uri="{BB962C8B-B14F-4D97-AF65-F5344CB8AC3E}">
        <p14:creationId xmlns:p14="http://schemas.microsoft.com/office/powerpoint/2010/main" val="1306094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764704"/>
            <a:ext cx="8892480" cy="5559896"/>
          </a:xfrm>
        </p:spPr>
        <p:txBody>
          <a:bodyPr>
            <a:normAutofit/>
          </a:bodyPr>
          <a:lstStyle/>
          <a:p>
            <a:pPr marL="0" indent="0">
              <a:buNone/>
            </a:pPr>
            <a:r>
              <a:rPr lang="en-IN" dirty="0"/>
              <a:t>Where,</a:t>
            </a:r>
          </a:p>
          <a:p>
            <a:pPr marL="0" indent="0">
              <a:buNone/>
            </a:pPr>
            <a:r>
              <a:rPr lang="en-IN" b="1" dirty="0" err="1"/>
              <a:t>relation_name</a:t>
            </a:r>
            <a:r>
              <a:rPr lang="en-IN" dirty="0"/>
              <a:t> − We have to mention the relation in which we want to store the data.</a:t>
            </a:r>
          </a:p>
          <a:p>
            <a:pPr marL="0" indent="0">
              <a:buNone/>
            </a:pPr>
            <a:r>
              <a:rPr lang="en-IN" b="1" dirty="0"/>
              <a:t>Input file path</a:t>
            </a:r>
            <a:r>
              <a:rPr lang="en-IN" dirty="0"/>
              <a:t> − We have to mention the HDFS directory where the file is stored. (In MapReduce mode)</a:t>
            </a:r>
          </a:p>
          <a:p>
            <a:pPr marL="0" indent="0">
              <a:buNone/>
            </a:pPr>
            <a:r>
              <a:rPr lang="en-IN" b="1" dirty="0"/>
              <a:t>function</a:t>
            </a:r>
            <a:r>
              <a:rPr lang="en-IN" dirty="0"/>
              <a:t> − We have to choose a function from the set of load functions provided by Apache Pig (</a:t>
            </a:r>
            <a:r>
              <a:rPr lang="en-IN" b="1" dirty="0"/>
              <a:t>BinStorage, </a:t>
            </a:r>
            <a:r>
              <a:rPr lang="en-IN" b="1" dirty="0" err="1"/>
              <a:t>JsonLoader</a:t>
            </a:r>
            <a:r>
              <a:rPr lang="en-IN" b="1" dirty="0"/>
              <a:t>, PigStorage, TextLoader</a:t>
            </a:r>
            <a:r>
              <a:rPr lang="en-IN" dirty="0"/>
              <a:t>).</a:t>
            </a:r>
          </a:p>
          <a:p>
            <a:pPr marL="0" indent="0">
              <a:buNone/>
            </a:pPr>
            <a:r>
              <a:rPr lang="en-IN" b="1" dirty="0"/>
              <a:t>Schema</a:t>
            </a:r>
            <a:r>
              <a:rPr lang="en-IN" dirty="0"/>
              <a:t> − We have to define the schema of the data. </a:t>
            </a:r>
            <a:endParaRPr lang="en-IN" dirty="0" smtClean="0"/>
          </a:p>
          <a:p>
            <a:pPr marL="0" indent="0">
              <a:buNone/>
            </a:pPr>
            <a:r>
              <a:rPr lang="en-IN" dirty="0"/>
              <a:t>We can define the required schema as follows −</a:t>
            </a:r>
          </a:p>
          <a:p>
            <a:pPr marL="365760" lvl="1" indent="0">
              <a:buNone/>
            </a:pPr>
            <a:r>
              <a:rPr lang="en-IN" dirty="0">
                <a:solidFill>
                  <a:srgbClr val="0070C0"/>
                </a:solidFill>
              </a:rPr>
              <a:t>(column1 : data type, column2 : data type, column3 : data type);</a:t>
            </a:r>
          </a:p>
        </p:txBody>
      </p:sp>
    </p:spTree>
    <p:extLst>
      <p:ext uri="{BB962C8B-B14F-4D97-AF65-F5344CB8AC3E}">
        <p14:creationId xmlns:p14="http://schemas.microsoft.com/office/powerpoint/2010/main" val="3833018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775920"/>
          </a:xfrm>
        </p:spPr>
        <p:txBody>
          <a:bodyPr>
            <a:normAutofit fontScale="92500" lnSpcReduction="20000"/>
          </a:bodyPr>
          <a:lstStyle/>
          <a:p>
            <a:r>
              <a:rPr lang="en-IN" dirty="0"/>
              <a:t>Apache Pig is an abstraction over MapReduce. Apache Pig is a platform for </a:t>
            </a:r>
            <a:r>
              <a:rPr lang="en-IN" dirty="0" err="1"/>
              <a:t>analyzing</a:t>
            </a:r>
            <a:r>
              <a:rPr lang="en-IN" dirty="0"/>
              <a:t> large data sets that consists of a high-level language for expressing data analysis programs, coupled with infrastructure for evaluating these programs.</a:t>
            </a:r>
          </a:p>
          <a:p>
            <a:r>
              <a:rPr lang="en-IN" dirty="0" smtClean="0"/>
              <a:t>Apache </a:t>
            </a:r>
            <a:r>
              <a:rPr lang="en-IN" dirty="0"/>
              <a:t>Pig is a high-level platform for creating programs that run on Apache Hadoop</a:t>
            </a:r>
            <a:r>
              <a:rPr lang="en-IN" dirty="0" smtClean="0"/>
              <a:t>.</a:t>
            </a:r>
          </a:p>
          <a:p>
            <a:r>
              <a:rPr lang="en-IN" dirty="0"/>
              <a:t>Pig can execute its Hadoop jobs in MapReduce, Apache </a:t>
            </a:r>
            <a:r>
              <a:rPr lang="en-IN" dirty="0" err="1"/>
              <a:t>Tez</a:t>
            </a:r>
            <a:r>
              <a:rPr lang="en-IN" dirty="0"/>
              <a:t>, or Apache Spark. </a:t>
            </a:r>
          </a:p>
          <a:p>
            <a:r>
              <a:rPr lang="en-IN" dirty="0" smtClean="0"/>
              <a:t>To </a:t>
            </a:r>
            <a:r>
              <a:rPr lang="en-IN" dirty="0"/>
              <a:t>write data analysis programs, Pig provides a high-level language known as Pig Latin. This language provides various operators using which programmers can develop their own functions for reading, writing, and processing data</a:t>
            </a:r>
            <a:r>
              <a:rPr lang="en-IN" dirty="0" smtClean="0"/>
              <a:t>.</a:t>
            </a:r>
          </a:p>
          <a:p>
            <a:r>
              <a:rPr lang="en-US" b="1" dirty="0"/>
              <a:t>Pig Latin can be extended using user-defined functions (UDFs) which the user can write in Java, Python, JavaScript, Ruby or Groovy and then call directly from the language</a:t>
            </a:r>
            <a:endParaRPr lang="en-IN" dirty="0"/>
          </a:p>
          <a:p>
            <a:endParaRPr lang="en-IN" dirty="0"/>
          </a:p>
        </p:txBody>
      </p:sp>
    </p:spTree>
    <p:extLst>
      <p:ext uri="{BB962C8B-B14F-4D97-AF65-F5344CB8AC3E}">
        <p14:creationId xmlns:p14="http://schemas.microsoft.com/office/powerpoint/2010/main" val="1124185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496944" cy="5760640"/>
          </a:xfrm>
        </p:spPr>
        <p:txBody>
          <a:bodyPr>
            <a:normAutofit fontScale="70000" lnSpcReduction="20000"/>
          </a:bodyPr>
          <a:lstStyle/>
          <a:p>
            <a:pPr marL="0" indent="0">
              <a:buNone/>
            </a:pPr>
            <a:r>
              <a:rPr lang="en-IN" dirty="0"/>
              <a:t>Example</a:t>
            </a:r>
          </a:p>
          <a:p>
            <a:pPr marL="0" indent="0">
              <a:buNone/>
            </a:pPr>
            <a:r>
              <a:rPr lang="en-IN" dirty="0"/>
              <a:t>As an example, let us load the data in </a:t>
            </a:r>
            <a:r>
              <a:rPr lang="en-IN" b="1" dirty="0"/>
              <a:t>student_data.txt</a:t>
            </a:r>
            <a:r>
              <a:rPr lang="en-IN" dirty="0"/>
              <a:t> in Pig under the schema named </a:t>
            </a:r>
            <a:r>
              <a:rPr lang="en-IN" b="1" dirty="0"/>
              <a:t>Student</a:t>
            </a:r>
            <a:r>
              <a:rPr lang="en-IN" dirty="0"/>
              <a:t> using the </a:t>
            </a:r>
            <a:r>
              <a:rPr lang="en-IN" b="1" dirty="0"/>
              <a:t>LOAD</a:t>
            </a:r>
            <a:r>
              <a:rPr lang="en-IN" dirty="0"/>
              <a:t> command.</a:t>
            </a:r>
          </a:p>
          <a:p>
            <a:pPr marL="0" indent="0">
              <a:buNone/>
            </a:pPr>
            <a:r>
              <a:rPr lang="en-IN" b="1" dirty="0"/>
              <a:t>Start the Pig Grunt Shell</a:t>
            </a:r>
          </a:p>
          <a:p>
            <a:pPr marL="0" indent="0">
              <a:buNone/>
            </a:pPr>
            <a:r>
              <a:rPr lang="en-IN" dirty="0"/>
              <a:t>First of all, open the Linux terminal. Start the Pig Grunt shell in MapReduce mode as shown below.</a:t>
            </a:r>
          </a:p>
          <a:p>
            <a:pPr marL="0" indent="0">
              <a:buNone/>
            </a:pPr>
            <a:r>
              <a:rPr lang="en-IN" dirty="0"/>
              <a:t>$ Pig –x </a:t>
            </a:r>
            <a:r>
              <a:rPr lang="en-IN" dirty="0" err="1" smtClean="0"/>
              <a:t>mapreduce</a:t>
            </a:r>
            <a:endParaRPr lang="en-IN" dirty="0" smtClean="0"/>
          </a:p>
          <a:p>
            <a:pPr marL="365760" lvl="1" indent="0">
              <a:buNone/>
            </a:pPr>
            <a:r>
              <a:rPr lang="en-IN" b="1" dirty="0" smtClean="0">
                <a:solidFill>
                  <a:srgbClr val="0070C0"/>
                </a:solidFill>
              </a:rPr>
              <a:t>It </a:t>
            </a:r>
            <a:r>
              <a:rPr lang="en-IN" b="1" dirty="0">
                <a:solidFill>
                  <a:srgbClr val="0070C0"/>
                </a:solidFill>
              </a:rPr>
              <a:t>will start the Pig Grunt shell as shown below.</a:t>
            </a:r>
          </a:p>
          <a:p>
            <a:pPr marL="365760" lvl="1" indent="0">
              <a:buNone/>
            </a:pPr>
            <a:r>
              <a:rPr lang="en-IN" b="1" dirty="0">
                <a:solidFill>
                  <a:srgbClr val="0070C0"/>
                </a:solidFill>
              </a:rPr>
              <a:t>15/10/01 12:33:37 INFO </a:t>
            </a:r>
            <a:r>
              <a:rPr lang="en-IN" b="1" dirty="0" err="1">
                <a:solidFill>
                  <a:srgbClr val="0070C0"/>
                </a:solidFill>
              </a:rPr>
              <a:t>pig.ExecTypeProvider</a:t>
            </a:r>
            <a:r>
              <a:rPr lang="en-IN" b="1" dirty="0">
                <a:solidFill>
                  <a:srgbClr val="0070C0"/>
                </a:solidFill>
              </a:rPr>
              <a:t>: Trying </a:t>
            </a:r>
            <a:r>
              <a:rPr lang="en-IN" b="1" dirty="0" err="1">
                <a:solidFill>
                  <a:srgbClr val="0070C0"/>
                </a:solidFill>
              </a:rPr>
              <a:t>ExecType</a:t>
            </a:r>
            <a:r>
              <a:rPr lang="en-IN" b="1" dirty="0">
                <a:solidFill>
                  <a:srgbClr val="0070C0"/>
                </a:solidFill>
              </a:rPr>
              <a:t> : LOCAL </a:t>
            </a:r>
            <a:endParaRPr lang="en-IN" b="1" dirty="0" smtClean="0">
              <a:solidFill>
                <a:srgbClr val="0070C0"/>
              </a:solidFill>
            </a:endParaRPr>
          </a:p>
          <a:p>
            <a:pPr marL="365760" lvl="1" indent="0">
              <a:buNone/>
            </a:pPr>
            <a:r>
              <a:rPr lang="en-IN" b="1" dirty="0" smtClean="0">
                <a:solidFill>
                  <a:srgbClr val="0070C0"/>
                </a:solidFill>
              </a:rPr>
              <a:t>15/10/01 </a:t>
            </a:r>
            <a:r>
              <a:rPr lang="en-IN" b="1" dirty="0">
                <a:solidFill>
                  <a:srgbClr val="0070C0"/>
                </a:solidFill>
              </a:rPr>
              <a:t>12:33:37 INFO </a:t>
            </a:r>
            <a:r>
              <a:rPr lang="en-IN" b="1" dirty="0" err="1">
                <a:solidFill>
                  <a:srgbClr val="0070C0"/>
                </a:solidFill>
              </a:rPr>
              <a:t>pig.ExecTypeProvider</a:t>
            </a:r>
            <a:r>
              <a:rPr lang="en-IN" b="1" dirty="0">
                <a:solidFill>
                  <a:srgbClr val="0070C0"/>
                </a:solidFill>
              </a:rPr>
              <a:t>: Trying </a:t>
            </a:r>
            <a:r>
              <a:rPr lang="en-IN" b="1" dirty="0" err="1">
                <a:solidFill>
                  <a:srgbClr val="0070C0"/>
                </a:solidFill>
              </a:rPr>
              <a:t>ExecType</a:t>
            </a:r>
            <a:r>
              <a:rPr lang="en-IN" b="1" dirty="0">
                <a:solidFill>
                  <a:srgbClr val="0070C0"/>
                </a:solidFill>
              </a:rPr>
              <a:t> : </a:t>
            </a:r>
            <a:r>
              <a:rPr lang="en-IN" b="1" dirty="0" smtClean="0">
                <a:solidFill>
                  <a:srgbClr val="0070C0"/>
                </a:solidFill>
              </a:rPr>
              <a:t>MAPREDUCE</a:t>
            </a:r>
          </a:p>
          <a:p>
            <a:pPr marL="365760" lvl="1" indent="0">
              <a:buNone/>
            </a:pPr>
            <a:r>
              <a:rPr lang="en-IN" b="1" dirty="0" smtClean="0">
                <a:solidFill>
                  <a:srgbClr val="0070C0"/>
                </a:solidFill>
              </a:rPr>
              <a:t> </a:t>
            </a:r>
            <a:r>
              <a:rPr lang="en-IN" b="1" dirty="0">
                <a:solidFill>
                  <a:srgbClr val="0070C0"/>
                </a:solidFill>
              </a:rPr>
              <a:t>15/10/01 12:33:37 INFO </a:t>
            </a:r>
            <a:r>
              <a:rPr lang="en-IN" b="1" dirty="0" err="1">
                <a:solidFill>
                  <a:srgbClr val="0070C0"/>
                </a:solidFill>
              </a:rPr>
              <a:t>pig.ExecTypeProvider</a:t>
            </a:r>
            <a:r>
              <a:rPr lang="en-IN" b="1" dirty="0">
                <a:solidFill>
                  <a:srgbClr val="0070C0"/>
                </a:solidFill>
              </a:rPr>
              <a:t>: Picked MAPREDUCE as the </a:t>
            </a:r>
            <a:r>
              <a:rPr lang="en-IN" b="1" dirty="0" err="1">
                <a:solidFill>
                  <a:srgbClr val="0070C0"/>
                </a:solidFill>
              </a:rPr>
              <a:t>ExecType</a:t>
            </a:r>
            <a:r>
              <a:rPr lang="en-IN" b="1" dirty="0">
                <a:solidFill>
                  <a:srgbClr val="0070C0"/>
                </a:solidFill>
              </a:rPr>
              <a:t> </a:t>
            </a:r>
            <a:endParaRPr lang="en-IN" b="1" dirty="0" smtClean="0">
              <a:solidFill>
                <a:srgbClr val="0070C0"/>
              </a:solidFill>
            </a:endParaRPr>
          </a:p>
          <a:p>
            <a:pPr marL="365760" lvl="1" indent="0">
              <a:buNone/>
            </a:pPr>
            <a:r>
              <a:rPr lang="en-IN" b="1" dirty="0" smtClean="0">
                <a:solidFill>
                  <a:srgbClr val="0070C0"/>
                </a:solidFill>
              </a:rPr>
              <a:t>2015-10-01 </a:t>
            </a:r>
            <a:r>
              <a:rPr lang="en-IN" b="1" dirty="0">
                <a:solidFill>
                  <a:srgbClr val="0070C0"/>
                </a:solidFill>
              </a:rPr>
              <a:t>12:33:38,080 [main] INFO </a:t>
            </a:r>
            <a:r>
              <a:rPr lang="en-IN" b="1" dirty="0" err="1">
                <a:solidFill>
                  <a:srgbClr val="0070C0"/>
                </a:solidFill>
              </a:rPr>
              <a:t>org.apache.pig.Main</a:t>
            </a:r>
            <a:r>
              <a:rPr lang="en-IN" b="1" dirty="0">
                <a:solidFill>
                  <a:srgbClr val="0070C0"/>
                </a:solidFill>
              </a:rPr>
              <a:t> - Apache Pig version 0.15.0 (r1682971) compiled Jun 01 </a:t>
            </a:r>
            <a:endParaRPr lang="en-IN" b="1" dirty="0" smtClean="0">
              <a:solidFill>
                <a:srgbClr val="0070C0"/>
              </a:solidFill>
            </a:endParaRPr>
          </a:p>
          <a:p>
            <a:pPr marL="365760" lvl="1" indent="0">
              <a:buNone/>
            </a:pPr>
            <a:r>
              <a:rPr lang="en-IN" b="1" dirty="0" smtClean="0">
                <a:solidFill>
                  <a:srgbClr val="0070C0"/>
                </a:solidFill>
              </a:rPr>
              <a:t>2015</a:t>
            </a:r>
            <a:r>
              <a:rPr lang="en-IN" b="1" dirty="0">
                <a:solidFill>
                  <a:srgbClr val="0070C0"/>
                </a:solidFill>
              </a:rPr>
              <a:t>, 11:44:35 2015-10-01 12:33:38,080 [main] </a:t>
            </a:r>
            <a:r>
              <a:rPr lang="en-IN" b="1" dirty="0" smtClean="0">
                <a:solidFill>
                  <a:srgbClr val="0070C0"/>
                </a:solidFill>
              </a:rPr>
              <a:t>INFO </a:t>
            </a:r>
            <a:r>
              <a:rPr lang="en-IN" b="1" dirty="0" err="1">
                <a:solidFill>
                  <a:srgbClr val="0070C0"/>
                </a:solidFill>
              </a:rPr>
              <a:t>org.apache.pig.Main</a:t>
            </a:r>
            <a:r>
              <a:rPr lang="en-IN" b="1" dirty="0">
                <a:solidFill>
                  <a:srgbClr val="0070C0"/>
                </a:solidFill>
              </a:rPr>
              <a:t> - Logging error messages to: /home/Hadoop/pig_1443683018078.log </a:t>
            </a:r>
            <a:endParaRPr lang="en-IN" b="1" dirty="0" smtClean="0">
              <a:solidFill>
                <a:srgbClr val="0070C0"/>
              </a:solidFill>
            </a:endParaRPr>
          </a:p>
          <a:p>
            <a:pPr marL="365760" lvl="1" indent="0">
              <a:buNone/>
            </a:pPr>
            <a:r>
              <a:rPr lang="en-IN" b="1" dirty="0" smtClean="0">
                <a:solidFill>
                  <a:srgbClr val="0070C0"/>
                </a:solidFill>
              </a:rPr>
              <a:t>2015-10-01 </a:t>
            </a:r>
            <a:r>
              <a:rPr lang="en-IN" b="1" dirty="0">
                <a:solidFill>
                  <a:srgbClr val="0070C0"/>
                </a:solidFill>
              </a:rPr>
              <a:t>12:33:38,242 [main] </a:t>
            </a:r>
            <a:r>
              <a:rPr lang="en-IN" b="1" dirty="0" smtClean="0">
                <a:solidFill>
                  <a:srgbClr val="0070C0"/>
                </a:solidFill>
              </a:rPr>
              <a:t>INFO </a:t>
            </a:r>
            <a:r>
              <a:rPr lang="en-IN" b="1" dirty="0" err="1">
                <a:solidFill>
                  <a:srgbClr val="0070C0"/>
                </a:solidFill>
              </a:rPr>
              <a:t>org.apache.pig.impl.util.Utils</a:t>
            </a:r>
            <a:r>
              <a:rPr lang="en-IN" b="1" dirty="0">
                <a:solidFill>
                  <a:srgbClr val="0070C0"/>
                </a:solidFill>
              </a:rPr>
              <a:t> - Default </a:t>
            </a:r>
            <a:r>
              <a:rPr lang="en-IN" b="1" dirty="0" err="1">
                <a:solidFill>
                  <a:srgbClr val="0070C0"/>
                </a:solidFill>
              </a:rPr>
              <a:t>bootup</a:t>
            </a:r>
            <a:r>
              <a:rPr lang="en-IN" b="1" dirty="0">
                <a:solidFill>
                  <a:srgbClr val="0070C0"/>
                </a:solidFill>
              </a:rPr>
              <a:t> file /home/Hadoop/.</a:t>
            </a:r>
            <a:r>
              <a:rPr lang="en-IN" b="1" dirty="0" err="1">
                <a:solidFill>
                  <a:srgbClr val="0070C0"/>
                </a:solidFill>
              </a:rPr>
              <a:t>pigbootup</a:t>
            </a:r>
            <a:r>
              <a:rPr lang="en-IN" b="1" dirty="0">
                <a:solidFill>
                  <a:srgbClr val="0070C0"/>
                </a:solidFill>
              </a:rPr>
              <a:t> not found 2015-10-01 12:33:39,630 </a:t>
            </a:r>
            <a:r>
              <a:rPr lang="en-IN" b="1" dirty="0" smtClean="0">
                <a:solidFill>
                  <a:srgbClr val="0070C0"/>
                </a:solidFill>
              </a:rPr>
              <a:t>[main</a:t>
            </a:r>
            <a:r>
              <a:rPr lang="en-IN" b="1" dirty="0">
                <a:solidFill>
                  <a:srgbClr val="0070C0"/>
                </a:solidFill>
              </a:rPr>
              <a:t>] </a:t>
            </a:r>
            <a:endParaRPr lang="en-IN" b="1" dirty="0" smtClean="0">
              <a:solidFill>
                <a:srgbClr val="0070C0"/>
              </a:solidFill>
            </a:endParaRPr>
          </a:p>
          <a:p>
            <a:pPr marL="365760" lvl="1" indent="0">
              <a:buNone/>
            </a:pPr>
            <a:r>
              <a:rPr lang="en-IN" b="1" dirty="0" smtClean="0">
                <a:solidFill>
                  <a:srgbClr val="0070C0"/>
                </a:solidFill>
              </a:rPr>
              <a:t>INFO </a:t>
            </a:r>
            <a:r>
              <a:rPr lang="en-IN" b="1" dirty="0" err="1">
                <a:solidFill>
                  <a:srgbClr val="0070C0"/>
                </a:solidFill>
              </a:rPr>
              <a:t>org.apache.pig.backend.hadoop.executionengine.HExecutionEngine</a:t>
            </a:r>
            <a:r>
              <a:rPr lang="en-IN" b="1" dirty="0">
                <a:solidFill>
                  <a:srgbClr val="0070C0"/>
                </a:solidFill>
              </a:rPr>
              <a:t> - Connecting to </a:t>
            </a:r>
            <a:r>
              <a:rPr lang="en-IN" b="1" dirty="0" err="1">
                <a:solidFill>
                  <a:srgbClr val="0070C0"/>
                </a:solidFill>
              </a:rPr>
              <a:t>hadoop</a:t>
            </a:r>
            <a:r>
              <a:rPr lang="en-IN" b="1" dirty="0">
                <a:solidFill>
                  <a:srgbClr val="0070C0"/>
                </a:solidFill>
              </a:rPr>
              <a:t> file system at: hdfs://</a:t>
            </a:r>
            <a:r>
              <a:rPr lang="en-IN" b="1" dirty="0" smtClean="0">
                <a:solidFill>
                  <a:srgbClr val="0070C0"/>
                </a:solidFill>
              </a:rPr>
              <a:t>localhost:9000</a:t>
            </a:r>
          </a:p>
          <a:p>
            <a:pPr marL="365760" lvl="1" indent="0">
              <a:buNone/>
            </a:pPr>
            <a:r>
              <a:rPr lang="en-IN" b="1" dirty="0" smtClean="0">
                <a:solidFill>
                  <a:srgbClr val="0070C0"/>
                </a:solidFill>
              </a:rPr>
              <a:t> </a:t>
            </a:r>
            <a:r>
              <a:rPr lang="en-IN" b="1" dirty="0">
                <a:solidFill>
                  <a:srgbClr val="0070C0"/>
                </a:solidFill>
              </a:rPr>
              <a:t>grunt&gt;</a:t>
            </a:r>
          </a:p>
        </p:txBody>
      </p:sp>
    </p:spTree>
    <p:extLst>
      <p:ext uri="{BB962C8B-B14F-4D97-AF65-F5344CB8AC3E}">
        <p14:creationId xmlns:p14="http://schemas.microsoft.com/office/powerpoint/2010/main" val="3822773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052736"/>
            <a:ext cx="8712968" cy="5271864"/>
          </a:xfrm>
        </p:spPr>
        <p:txBody>
          <a:bodyPr/>
          <a:lstStyle/>
          <a:p>
            <a:r>
              <a:rPr lang="en-IN" dirty="0"/>
              <a:t>Execute the Load Statement</a:t>
            </a:r>
          </a:p>
          <a:p>
            <a:r>
              <a:rPr lang="en-IN" dirty="0"/>
              <a:t>Now load the data from the file </a:t>
            </a:r>
            <a:r>
              <a:rPr lang="en-IN" b="1" dirty="0"/>
              <a:t>student_data.txt</a:t>
            </a:r>
            <a:r>
              <a:rPr lang="en-IN" dirty="0"/>
              <a:t> into Pig by executing the following Pig Latin statement in the Grunt shell.</a:t>
            </a:r>
          </a:p>
          <a:p>
            <a:pPr lvl="1"/>
            <a:r>
              <a:rPr lang="en-IN" b="1" dirty="0">
                <a:solidFill>
                  <a:srgbClr val="0070C0"/>
                </a:solidFill>
              </a:rPr>
              <a:t>grunt&gt; student = LOAD '</a:t>
            </a:r>
            <a:r>
              <a:rPr lang="en-IN" b="1" dirty="0" err="1">
                <a:solidFill>
                  <a:srgbClr val="0070C0"/>
                </a:solidFill>
              </a:rPr>
              <a:t>hdfs</a:t>
            </a:r>
            <a:r>
              <a:rPr lang="en-IN" b="1" dirty="0">
                <a:solidFill>
                  <a:srgbClr val="0070C0"/>
                </a:solidFill>
              </a:rPr>
              <a:t>://localhost:9000/</a:t>
            </a:r>
            <a:r>
              <a:rPr lang="en-IN" b="1" dirty="0" err="1">
                <a:solidFill>
                  <a:srgbClr val="0070C0"/>
                </a:solidFill>
              </a:rPr>
              <a:t>pig_data</a:t>
            </a:r>
            <a:r>
              <a:rPr lang="en-IN" b="1" dirty="0">
                <a:solidFill>
                  <a:srgbClr val="0070C0"/>
                </a:solidFill>
              </a:rPr>
              <a:t>/student_data.txt' USING PigStorage(',') as ( </a:t>
            </a:r>
            <a:r>
              <a:rPr lang="en-IN" b="1" dirty="0" err="1">
                <a:solidFill>
                  <a:srgbClr val="0070C0"/>
                </a:solidFill>
              </a:rPr>
              <a:t>id:int</a:t>
            </a:r>
            <a:r>
              <a:rPr lang="en-IN" b="1" dirty="0">
                <a:solidFill>
                  <a:srgbClr val="0070C0"/>
                </a:solidFill>
              </a:rPr>
              <a:t>, </a:t>
            </a:r>
            <a:r>
              <a:rPr lang="en-IN" b="1" dirty="0" err="1">
                <a:solidFill>
                  <a:srgbClr val="0070C0"/>
                </a:solidFill>
              </a:rPr>
              <a:t>firstname:chararray</a:t>
            </a:r>
            <a:r>
              <a:rPr lang="en-IN" b="1" dirty="0">
                <a:solidFill>
                  <a:srgbClr val="0070C0"/>
                </a:solidFill>
              </a:rPr>
              <a:t>, </a:t>
            </a:r>
            <a:r>
              <a:rPr lang="en-IN" b="1" dirty="0" err="1">
                <a:solidFill>
                  <a:srgbClr val="0070C0"/>
                </a:solidFill>
              </a:rPr>
              <a:t>lastname:chararray</a:t>
            </a:r>
            <a:r>
              <a:rPr lang="en-IN" b="1" dirty="0">
                <a:solidFill>
                  <a:srgbClr val="0070C0"/>
                </a:solidFill>
              </a:rPr>
              <a:t>, </a:t>
            </a:r>
            <a:r>
              <a:rPr lang="en-IN" b="1" dirty="0" err="1">
                <a:solidFill>
                  <a:srgbClr val="0070C0"/>
                </a:solidFill>
              </a:rPr>
              <a:t>phone:chararray</a:t>
            </a:r>
            <a:r>
              <a:rPr lang="en-IN" b="1" dirty="0">
                <a:solidFill>
                  <a:srgbClr val="0070C0"/>
                </a:solidFill>
              </a:rPr>
              <a:t>, </a:t>
            </a:r>
            <a:r>
              <a:rPr lang="en-IN" b="1" dirty="0" err="1">
                <a:solidFill>
                  <a:srgbClr val="0070C0"/>
                </a:solidFill>
              </a:rPr>
              <a:t>city:chararray</a:t>
            </a:r>
            <a:r>
              <a:rPr lang="en-IN" b="1" dirty="0">
                <a:solidFill>
                  <a:srgbClr val="0070C0"/>
                </a:solidFill>
              </a:rPr>
              <a:t> );</a:t>
            </a:r>
          </a:p>
        </p:txBody>
      </p:sp>
    </p:spTree>
    <p:extLst>
      <p:ext uri="{BB962C8B-B14F-4D97-AF65-F5344CB8AC3E}">
        <p14:creationId xmlns:p14="http://schemas.microsoft.com/office/powerpoint/2010/main" val="838034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5576" y="225514"/>
            <a:ext cx="7416824" cy="369332"/>
          </a:xfrm>
          <a:prstGeom prst="rect">
            <a:avLst/>
          </a:prstGeom>
        </p:spPr>
        <p:txBody>
          <a:bodyPr wrap="square">
            <a:spAutoFit/>
          </a:bodyPr>
          <a:lstStyle/>
          <a:p>
            <a:r>
              <a:rPr lang="en-IN" dirty="0"/>
              <a:t>Following is the description of the above statement.</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277339599"/>
              </p:ext>
            </p:extLst>
          </p:nvPr>
        </p:nvGraphicFramePr>
        <p:xfrm>
          <a:off x="323528" y="1357696"/>
          <a:ext cx="8208911" cy="3632282"/>
        </p:xfrm>
        <a:graphic>
          <a:graphicData uri="http://schemas.openxmlformats.org/drawingml/2006/table">
            <a:tbl>
              <a:tblPr/>
              <a:tblGrid>
                <a:gridCol w="1413876"/>
                <a:gridCol w="1359007"/>
                <a:gridCol w="1359007"/>
                <a:gridCol w="1359007"/>
                <a:gridCol w="1359007"/>
                <a:gridCol w="1359007"/>
              </a:tblGrid>
              <a:tr h="515699">
                <a:tc>
                  <a:txBody>
                    <a:bodyPr/>
                    <a:lstStyle/>
                    <a:p>
                      <a:pPr fontAlgn="t"/>
                      <a:r>
                        <a:rPr lang="en-IN" sz="1800" dirty="0">
                          <a:effectLst/>
                        </a:rPr>
                        <a:t>Relation name</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5">
                  <a:txBody>
                    <a:bodyPr/>
                    <a:lstStyle/>
                    <a:p>
                      <a:pPr fontAlgn="t"/>
                      <a:r>
                        <a:rPr lang="en-IN" sz="1800" dirty="0">
                          <a:effectLst/>
                        </a:rPr>
                        <a:t>We have stored the data in the schema </a:t>
                      </a:r>
                      <a:r>
                        <a:rPr lang="en-IN" sz="1800" b="1" dirty="0">
                          <a:effectLst/>
                        </a:rPr>
                        <a:t>student</a:t>
                      </a:r>
                      <a:r>
                        <a:rPr lang="en-IN" sz="1800" dirty="0">
                          <a:effectLst/>
                        </a:rPr>
                        <a:t>.</a:t>
                      </a:r>
                    </a:p>
                  </a:txBody>
                  <a:tcPr marL="14991" marR="14991" marT="14991" marB="14991">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IN" sz="1800"/>
                    </a:p>
                  </a:txBody>
                  <a:tcPr marL="17989" marR="17989" marT="8995" marB="8995">
                    <a:lnL w="9525" cap="flat" cmpd="sng" algn="ctr">
                      <a:solidFill>
                        <a:srgbClr val="DDDDDD"/>
                      </a:solidFill>
                      <a:prstDash val="solid"/>
                      <a:round/>
                      <a:headEnd type="none" w="med" len="med"/>
                      <a:tailEnd type="none" w="med" len="med"/>
                    </a:lnL>
                  </a:tcPr>
                </a:tc>
                <a:tc hMerge="1">
                  <a:txBody>
                    <a:bodyPr/>
                    <a:lstStyle/>
                    <a:p>
                      <a:endParaRPr lang="en-IN" sz="1800"/>
                    </a:p>
                  </a:txBody>
                  <a:tcPr marL="17989" marR="17989" marT="8995" marB="8995"/>
                </a:tc>
                <a:tc hMerge="1">
                  <a:txBody>
                    <a:bodyPr/>
                    <a:lstStyle/>
                    <a:p>
                      <a:endParaRPr lang="en-IN" sz="1800"/>
                    </a:p>
                  </a:txBody>
                  <a:tcPr marL="17989" marR="17989" marT="8995" marB="8995"/>
                </a:tc>
                <a:tc hMerge="1">
                  <a:txBody>
                    <a:bodyPr/>
                    <a:lstStyle/>
                    <a:p>
                      <a:endParaRPr lang="en-IN" sz="1800"/>
                    </a:p>
                  </a:txBody>
                  <a:tcPr marL="17989" marR="17989" marT="8995" marB="8995"/>
                </a:tc>
              </a:tr>
              <a:tr h="893478">
                <a:tc>
                  <a:txBody>
                    <a:bodyPr/>
                    <a:lstStyle/>
                    <a:p>
                      <a:pPr fontAlgn="t"/>
                      <a:r>
                        <a:rPr lang="en-IN" sz="1800" dirty="0">
                          <a:effectLst/>
                        </a:rPr>
                        <a:t>Input file path</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5">
                  <a:txBody>
                    <a:bodyPr/>
                    <a:lstStyle/>
                    <a:p>
                      <a:pPr fontAlgn="t"/>
                      <a:r>
                        <a:rPr lang="en-IN" sz="1800" dirty="0">
                          <a:effectLst/>
                        </a:rPr>
                        <a:t>We are reading data from the file </a:t>
                      </a:r>
                      <a:r>
                        <a:rPr lang="en-IN" sz="1800" b="1" dirty="0">
                          <a:effectLst/>
                        </a:rPr>
                        <a:t>student_data.txt,</a:t>
                      </a:r>
                      <a:r>
                        <a:rPr lang="en-IN" sz="1800" dirty="0">
                          <a:effectLst/>
                        </a:rPr>
                        <a:t> which is in the /</a:t>
                      </a:r>
                      <a:r>
                        <a:rPr lang="en-IN" sz="1800" dirty="0" err="1">
                          <a:effectLst/>
                        </a:rPr>
                        <a:t>pig_data</a:t>
                      </a:r>
                      <a:r>
                        <a:rPr lang="en-IN" sz="1800" dirty="0">
                          <a:effectLst/>
                        </a:rPr>
                        <a:t>/ directory of HDFS.</a:t>
                      </a:r>
                    </a:p>
                  </a:txBody>
                  <a:tcPr marL="14991" marR="14991" marT="14991" marB="14991">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IN" sz="1800" dirty="0"/>
                    </a:p>
                  </a:txBody>
                  <a:tcPr marL="17989" marR="17989" marT="8995" marB="8995">
                    <a:lnL w="9525" cap="flat" cmpd="sng" algn="ctr">
                      <a:solidFill>
                        <a:srgbClr val="DDDDDD"/>
                      </a:solidFill>
                      <a:prstDash val="solid"/>
                      <a:round/>
                      <a:headEnd type="none" w="med" len="med"/>
                      <a:tailEnd type="none" w="med" len="med"/>
                    </a:lnL>
                  </a:tcPr>
                </a:tc>
                <a:tc hMerge="1">
                  <a:txBody>
                    <a:bodyPr/>
                    <a:lstStyle/>
                    <a:p>
                      <a:endParaRPr lang="en-IN" sz="1800"/>
                    </a:p>
                  </a:txBody>
                  <a:tcPr marL="17989" marR="17989" marT="8995" marB="8995"/>
                </a:tc>
                <a:tc hMerge="1">
                  <a:txBody>
                    <a:bodyPr/>
                    <a:lstStyle/>
                    <a:p>
                      <a:endParaRPr lang="en-IN" sz="1800"/>
                    </a:p>
                  </a:txBody>
                  <a:tcPr marL="17989" marR="17989" marT="8995" marB="8995"/>
                </a:tc>
                <a:tc hMerge="1">
                  <a:txBody>
                    <a:bodyPr/>
                    <a:lstStyle/>
                    <a:p>
                      <a:endParaRPr lang="en-IN" sz="1800"/>
                    </a:p>
                  </a:txBody>
                  <a:tcPr marL="17989" marR="17989" marT="8995" marB="8995"/>
                </a:tc>
              </a:tr>
              <a:tr h="1247276">
                <a:tc>
                  <a:txBody>
                    <a:bodyPr/>
                    <a:lstStyle/>
                    <a:p>
                      <a:pPr fontAlgn="t"/>
                      <a:r>
                        <a:rPr lang="en-IN" sz="1800">
                          <a:effectLst/>
                        </a:rPr>
                        <a:t>Storage function</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5">
                  <a:txBody>
                    <a:bodyPr/>
                    <a:lstStyle/>
                    <a:p>
                      <a:pPr fontAlgn="t"/>
                      <a:r>
                        <a:rPr lang="en-IN" sz="1800" dirty="0">
                          <a:effectLst/>
                        </a:rPr>
                        <a:t>We have used the </a:t>
                      </a:r>
                      <a:r>
                        <a:rPr lang="en-IN" sz="1800" b="1" dirty="0">
                          <a:effectLst/>
                        </a:rPr>
                        <a:t>PigStorage()</a:t>
                      </a:r>
                      <a:r>
                        <a:rPr lang="en-IN" sz="1800" dirty="0">
                          <a:effectLst/>
                        </a:rPr>
                        <a:t> function. It loads and stores data as structured text files. It takes a delimiter using which each entity of a tuple is separated, as a parameter. By default, it takes ‘\t’ as a parameter.</a:t>
                      </a:r>
                    </a:p>
                  </a:txBody>
                  <a:tcPr marL="14991" marR="14991" marT="14991" marB="14991">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IN" sz="1800" dirty="0"/>
                    </a:p>
                  </a:txBody>
                  <a:tcPr marL="17989" marR="17989" marT="8995" marB="8995">
                    <a:lnL w="9525" cap="flat" cmpd="sng" algn="ctr">
                      <a:solidFill>
                        <a:srgbClr val="DDDDDD"/>
                      </a:solidFill>
                      <a:prstDash val="solid"/>
                      <a:round/>
                      <a:headEnd type="none" w="med" len="med"/>
                      <a:tailEnd type="none" w="med" len="med"/>
                    </a:lnL>
                  </a:tcPr>
                </a:tc>
                <a:tc hMerge="1">
                  <a:txBody>
                    <a:bodyPr/>
                    <a:lstStyle/>
                    <a:p>
                      <a:endParaRPr lang="en-IN" sz="1800" dirty="0"/>
                    </a:p>
                  </a:txBody>
                  <a:tcPr marL="17989" marR="17989" marT="8995" marB="8995"/>
                </a:tc>
                <a:tc hMerge="1">
                  <a:txBody>
                    <a:bodyPr/>
                    <a:lstStyle/>
                    <a:p>
                      <a:endParaRPr lang="en-IN" sz="1800"/>
                    </a:p>
                  </a:txBody>
                  <a:tcPr marL="17989" marR="17989" marT="8995" marB="8995"/>
                </a:tc>
                <a:tc hMerge="1">
                  <a:txBody>
                    <a:bodyPr/>
                    <a:lstStyle/>
                    <a:p>
                      <a:endParaRPr lang="en-IN" sz="1800"/>
                    </a:p>
                  </a:txBody>
                  <a:tcPr marL="17989" marR="17989" marT="8995" marB="8995"/>
                </a:tc>
              </a:tr>
              <a:tr h="288032">
                <a:tc>
                  <a:txBody>
                    <a:bodyPr/>
                    <a:lstStyle/>
                    <a:p>
                      <a:pPr fontAlgn="t"/>
                      <a:r>
                        <a:rPr lang="en-IN" sz="1800">
                          <a:effectLst/>
                        </a:rPr>
                        <a:t>schema</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5">
                  <a:txBody>
                    <a:bodyPr/>
                    <a:lstStyle/>
                    <a:p>
                      <a:pPr algn="just" fontAlgn="t"/>
                      <a:r>
                        <a:rPr lang="en-IN" sz="1800" dirty="0">
                          <a:solidFill>
                            <a:srgbClr val="000000"/>
                          </a:solidFill>
                          <a:effectLst/>
                          <a:latin typeface="Arial"/>
                        </a:rPr>
                        <a:t>We have stored the data using the following schema.</a:t>
                      </a:r>
                    </a:p>
                  </a:txBody>
                  <a:tcPr marL="14991" marR="14991" marT="14991" marB="14991">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IN" sz="400" dirty="0"/>
                    </a:p>
                  </a:txBody>
                  <a:tcPr marL="17989" marR="17989" marT="8995" marB="8995">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tc hMerge="1">
                  <a:txBody>
                    <a:bodyPr/>
                    <a:lstStyle/>
                    <a:p>
                      <a:endParaRPr lang="en-IN" sz="400" dirty="0"/>
                    </a:p>
                  </a:txBody>
                  <a:tcPr marL="17989" marR="17989" marT="8995" marB="8995">
                    <a:lnB w="9525" cap="flat" cmpd="sng" algn="ctr">
                      <a:solidFill>
                        <a:srgbClr val="DDDDDD"/>
                      </a:solidFill>
                      <a:prstDash val="solid"/>
                      <a:round/>
                      <a:headEnd type="none" w="med" len="med"/>
                      <a:tailEnd type="none" w="med" len="med"/>
                    </a:lnB>
                  </a:tcPr>
                </a:tc>
                <a:tc hMerge="1">
                  <a:txBody>
                    <a:bodyPr/>
                    <a:lstStyle/>
                    <a:p>
                      <a:endParaRPr lang="en-IN" sz="400" dirty="0"/>
                    </a:p>
                  </a:txBody>
                  <a:tcPr marL="17989" marR="17989" marT="8995" marB="8995">
                    <a:lnB w="9525" cap="flat" cmpd="sng" algn="ctr">
                      <a:solidFill>
                        <a:srgbClr val="DDDDDD"/>
                      </a:solidFill>
                      <a:prstDash val="solid"/>
                      <a:round/>
                      <a:headEnd type="none" w="med" len="med"/>
                      <a:tailEnd type="none" w="med" len="med"/>
                    </a:lnB>
                  </a:tcPr>
                </a:tc>
                <a:tc hMerge="1">
                  <a:txBody>
                    <a:bodyPr/>
                    <a:lstStyle/>
                    <a:p>
                      <a:endParaRPr lang="en-IN" sz="400" dirty="0"/>
                    </a:p>
                  </a:txBody>
                  <a:tcPr marL="17989" marR="17989" marT="8995" marB="8995">
                    <a:lnB w="9525" cap="flat" cmpd="sng" algn="ctr">
                      <a:solidFill>
                        <a:srgbClr val="DDDDDD"/>
                      </a:solidFill>
                      <a:prstDash val="solid"/>
                      <a:round/>
                      <a:headEnd type="none" w="med" len="med"/>
                      <a:tailEnd type="none" w="med" len="med"/>
                    </a:lnB>
                  </a:tcPr>
                </a:tc>
              </a:tr>
              <a:tr h="137919">
                <a:tc>
                  <a:txBody>
                    <a:bodyPr/>
                    <a:lstStyle/>
                    <a:p>
                      <a:pPr fontAlgn="t"/>
                      <a:r>
                        <a:rPr lang="en-IN" sz="1800" b="1">
                          <a:solidFill>
                            <a:srgbClr val="0070C0"/>
                          </a:solidFill>
                          <a:effectLst/>
                        </a:rPr>
                        <a:t>column</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id</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firstname</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lastname</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dirty="0">
                          <a:solidFill>
                            <a:srgbClr val="0070C0"/>
                          </a:solidFill>
                          <a:effectLst/>
                        </a:rPr>
                        <a:t>phone</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dirty="0">
                          <a:solidFill>
                            <a:srgbClr val="0070C0"/>
                          </a:solidFill>
                          <a:effectLst/>
                        </a:rPr>
                        <a:t>city</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37919">
                <a:tc>
                  <a:txBody>
                    <a:bodyPr/>
                    <a:lstStyle/>
                    <a:p>
                      <a:pPr fontAlgn="t"/>
                      <a:r>
                        <a:rPr lang="en-IN" sz="1800" b="1">
                          <a:solidFill>
                            <a:srgbClr val="0070C0"/>
                          </a:solidFill>
                          <a:effectLst/>
                        </a:rPr>
                        <a:t>datatype</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int</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char array</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a:solidFill>
                            <a:srgbClr val="0070C0"/>
                          </a:solidFill>
                          <a:effectLst/>
                        </a:rPr>
                        <a:t>char array</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dirty="0">
                          <a:solidFill>
                            <a:srgbClr val="0070C0"/>
                          </a:solidFill>
                          <a:effectLst/>
                        </a:rPr>
                        <a:t>char array</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b="1" dirty="0">
                          <a:solidFill>
                            <a:srgbClr val="0070C0"/>
                          </a:solidFill>
                          <a:effectLst/>
                        </a:rPr>
                        <a:t>char array</a:t>
                      </a:r>
                    </a:p>
                  </a:txBody>
                  <a:tcPr marL="14991" marR="14991" marT="14991" marB="1499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0308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Apache Pig - Storing Data</a:t>
            </a:r>
            <a:br>
              <a:rPr lang="en-IN" dirty="0"/>
            </a:br>
            <a:endParaRPr lang="en-IN" dirty="0"/>
          </a:p>
        </p:txBody>
      </p:sp>
      <p:sp>
        <p:nvSpPr>
          <p:cNvPr id="3" name="Content Placeholder 2"/>
          <p:cNvSpPr>
            <a:spLocks noGrp="1"/>
          </p:cNvSpPr>
          <p:nvPr>
            <p:ph idx="1"/>
          </p:nvPr>
        </p:nvSpPr>
        <p:spPr>
          <a:xfrm>
            <a:off x="251520" y="1340768"/>
            <a:ext cx="8640960" cy="4983832"/>
          </a:xfrm>
        </p:spPr>
        <p:txBody>
          <a:bodyPr>
            <a:normAutofit lnSpcReduction="10000"/>
          </a:bodyPr>
          <a:lstStyle/>
          <a:p>
            <a:pPr marL="0" indent="0">
              <a:buNone/>
            </a:pPr>
            <a:r>
              <a:rPr lang="en-IN" dirty="0"/>
              <a:t>Syntax</a:t>
            </a:r>
          </a:p>
          <a:p>
            <a:pPr marL="0" indent="0">
              <a:buNone/>
            </a:pPr>
            <a:r>
              <a:rPr lang="en-IN" dirty="0"/>
              <a:t>Given below is the syntax of the Store statement.</a:t>
            </a:r>
          </a:p>
          <a:p>
            <a:pPr marL="365760" lvl="1" indent="0">
              <a:buNone/>
            </a:pPr>
            <a:r>
              <a:rPr lang="en-IN" b="1" dirty="0">
                <a:solidFill>
                  <a:srgbClr val="0070C0"/>
                </a:solidFill>
              </a:rPr>
              <a:t>STORE </a:t>
            </a:r>
            <a:r>
              <a:rPr lang="en-IN" b="1" dirty="0" err="1">
                <a:solidFill>
                  <a:srgbClr val="0070C0"/>
                </a:solidFill>
              </a:rPr>
              <a:t>Relation_name</a:t>
            </a:r>
            <a:r>
              <a:rPr lang="en-IN" b="1" dirty="0">
                <a:solidFill>
                  <a:srgbClr val="0070C0"/>
                </a:solidFill>
              </a:rPr>
              <a:t> INTO ' </a:t>
            </a:r>
            <a:r>
              <a:rPr lang="en-IN" b="1" dirty="0" err="1">
                <a:solidFill>
                  <a:srgbClr val="0070C0"/>
                </a:solidFill>
              </a:rPr>
              <a:t>required_directory_path</a:t>
            </a:r>
            <a:r>
              <a:rPr lang="en-IN" b="1" dirty="0">
                <a:solidFill>
                  <a:srgbClr val="0070C0"/>
                </a:solidFill>
              </a:rPr>
              <a:t> ' [USING function]; </a:t>
            </a:r>
            <a:endParaRPr lang="en-IN" b="1" dirty="0" smtClean="0">
              <a:solidFill>
                <a:srgbClr val="0070C0"/>
              </a:solidFill>
            </a:endParaRPr>
          </a:p>
          <a:p>
            <a:pPr marL="0" indent="0">
              <a:buNone/>
            </a:pPr>
            <a:r>
              <a:rPr lang="en-IN" dirty="0" smtClean="0"/>
              <a:t>Example</a:t>
            </a:r>
            <a:endParaRPr lang="en-IN" dirty="0"/>
          </a:p>
          <a:p>
            <a:pPr marL="0" indent="0">
              <a:buNone/>
            </a:pPr>
            <a:r>
              <a:rPr lang="en-IN" dirty="0"/>
              <a:t>Assume we have a file </a:t>
            </a:r>
            <a:r>
              <a:rPr lang="en-IN" b="1" dirty="0"/>
              <a:t>student_data.txt</a:t>
            </a:r>
            <a:r>
              <a:rPr lang="en-IN" dirty="0"/>
              <a:t> in HDFS with the following content.</a:t>
            </a:r>
          </a:p>
          <a:p>
            <a:pPr marL="365760" lvl="1" indent="0">
              <a:buNone/>
            </a:pPr>
            <a:r>
              <a:rPr lang="en-IN" b="1" dirty="0">
                <a:solidFill>
                  <a:srgbClr val="002060"/>
                </a:solidFill>
              </a:rPr>
              <a:t>001,Rajiv,Reddy,9848022337,Hyderabad 002,siddarth,Battacharya,9848022338,Kolkata 003,Rajesh,Khanna,9848022339,Delhi 004,Preethi,Agarwal,9848022330,Pune 005,Trupthi,Mohanthy,9848022336,Bhuwaneshwar 006,Archana,Mishra,9848022335,Chennai.</a:t>
            </a:r>
          </a:p>
        </p:txBody>
      </p:sp>
    </p:spTree>
    <p:extLst>
      <p:ext uri="{BB962C8B-B14F-4D97-AF65-F5344CB8AC3E}">
        <p14:creationId xmlns:p14="http://schemas.microsoft.com/office/powerpoint/2010/main" val="2523218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80728"/>
            <a:ext cx="8640960" cy="5343872"/>
          </a:xfrm>
        </p:spPr>
        <p:txBody>
          <a:bodyPr>
            <a:normAutofit/>
          </a:bodyPr>
          <a:lstStyle/>
          <a:p>
            <a:pPr marL="0" indent="0">
              <a:buNone/>
            </a:pPr>
            <a:r>
              <a:rPr lang="en-IN" dirty="0"/>
              <a:t>And we have read it into a relation </a:t>
            </a:r>
            <a:r>
              <a:rPr lang="en-IN" b="1" dirty="0"/>
              <a:t>student</a:t>
            </a:r>
            <a:r>
              <a:rPr lang="en-IN" dirty="0"/>
              <a:t> using the LOAD operator as shown below.</a:t>
            </a:r>
          </a:p>
          <a:p>
            <a:pPr marL="365760" lvl="1" indent="0">
              <a:buNone/>
            </a:pPr>
            <a:r>
              <a:rPr lang="en-IN" b="1" dirty="0">
                <a:solidFill>
                  <a:srgbClr val="0070C0"/>
                </a:solidFill>
              </a:rPr>
              <a:t>grunt&gt; student = LOAD </a:t>
            </a:r>
            <a:r>
              <a:rPr lang="en-IN" b="1" dirty="0" smtClean="0">
                <a:solidFill>
                  <a:srgbClr val="0070C0"/>
                </a:solidFill>
              </a:rPr>
              <a:t>'</a:t>
            </a:r>
            <a:r>
              <a:rPr lang="en-IN" b="1" dirty="0" err="1" smtClean="0">
                <a:solidFill>
                  <a:srgbClr val="0070C0"/>
                </a:solidFill>
              </a:rPr>
              <a:t>hdfs</a:t>
            </a:r>
            <a:r>
              <a:rPr lang="en-IN" b="1" dirty="0">
                <a:solidFill>
                  <a:srgbClr val="0070C0"/>
                </a:solidFill>
              </a:rPr>
              <a:t>://localhost:9000/</a:t>
            </a:r>
            <a:r>
              <a:rPr lang="en-IN" b="1" dirty="0" err="1">
                <a:solidFill>
                  <a:srgbClr val="0070C0"/>
                </a:solidFill>
              </a:rPr>
              <a:t>pig_data</a:t>
            </a:r>
            <a:r>
              <a:rPr lang="en-IN" b="1" dirty="0">
                <a:solidFill>
                  <a:srgbClr val="0070C0"/>
                </a:solidFill>
              </a:rPr>
              <a:t>/student_data.txt' USING PigStorage(',') as ( </a:t>
            </a:r>
            <a:r>
              <a:rPr lang="en-IN" b="1" dirty="0" err="1">
                <a:solidFill>
                  <a:srgbClr val="0070C0"/>
                </a:solidFill>
              </a:rPr>
              <a:t>id:int</a:t>
            </a:r>
            <a:r>
              <a:rPr lang="en-IN" b="1" dirty="0">
                <a:solidFill>
                  <a:srgbClr val="0070C0"/>
                </a:solidFill>
              </a:rPr>
              <a:t>, </a:t>
            </a:r>
            <a:r>
              <a:rPr lang="en-IN" b="1" dirty="0" err="1">
                <a:solidFill>
                  <a:srgbClr val="0070C0"/>
                </a:solidFill>
              </a:rPr>
              <a:t>firstname:chararray</a:t>
            </a:r>
            <a:r>
              <a:rPr lang="en-IN" b="1" dirty="0">
                <a:solidFill>
                  <a:srgbClr val="0070C0"/>
                </a:solidFill>
              </a:rPr>
              <a:t>, </a:t>
            </a:r>
            <a:r>
              <a:rPr lang="en-IN" b="1" dirty="0" err="1">
                <a:solidFill>
                  <a:srgbClr val="0070C0"/>
                </a:solidFill>
              </a:rPr>
              <a:t>lastname:chararray</a:t>
            </a:r>
            <a:r>
              <a:rPr lang="en-IN" b="1" dirty="0">
                <a:solidFill>
                  <a:srgbClr val="0070C0"/>
                </a:solidFill>
              </a:rPr>
              <a:t>, </a:t>
            </a:r>
            <a:r>
              <a:rPr lang="en-IN" b="1" dirty="0" err="1">
                <a:solidFill>
                  <a:srgbClr val="0070C0"/>
                </a:solidFill>
              </a:rPr>
              <a:t>phone:chararray</a:t>
            </a:r>
            <a:r>
              <a:rPr lang="en-IN" b="1" dirty="0">
                <a:solidFill>
                  <a:srgbClr val="0070C0"/>
                </a:solidFill>
              </a:rPr>
              <a:t>, </a:t>
            </a:r>
            <a:r>
              <a:rPr lang="en-IN" b="1" dirty="0" err="1">
                <a:solidFill>
                  <a:srgbClr val="0070C0"/>
                </a:solidFill>
              </a:rPr>
              <a:t>city:chararray</a:t>
            </a:r>
            <a:r>
              <a:rPr lang="en-IN" b="1" dirty="0">
                <a:solidFill>
                  <a:srgbClr val="0070C0"/>
                </a:solidFill>
              </a:rPr>
              <a:t> </a:t>
            </a:r>
            <a:r>
              <a:rPr lang="en-IN" dirty="0" smtClean="0"/>
              <a:t>);</a:t>
            </a:r>
          </a:p>
          <a:p>
            <a:pPr marL="0" indent="0">
              <a:buNone/>
            </a:pPr>
            <a:r>
              <a:rPr lang="en-IN" dirty="0" smtClean="0"/>
              <a:t>Now</a:t>
            </a:r>
            <a:r>
              <a:rPr lang="en-IN" dirty="0"/>
              <a:t>, let us store the relation in the HDFS directory </a:t>
            </a:r>
            <a:r>
              <a:rPr lang="en-IN" b="1" dirty="0"/>
              <a:t>“/</a:t>
            </a:r>
            <a:r>
              <a:rPr lang="en-IN" b="1" dirty="0" err="1"/>
              <a:t>pig_Output</a:t>
            </a:r>
            <a:r>
              <a:rPr lang="en-IN" b="1" dirty="0"/>
              <a:t>/”</a:t>
            </a:r>
            <a:r>
              <a:rPr lang="en-IN" dirty="0"/>
              <a:t> </a:t>
            </a:r>
            <a:r>
              <a:rPr lang="en-IN" dirty="0" smtClean="0"/>
              <a:t>.</a:t>
            </a:r>
            <a:endParaRPr lang="en-IN" dirty="0"/>
          </a:p>
          <a:p>
            <a:pPr marL="365760" lvl="1" indent="0">
              <a:buNone/>
            </a:pPr>
            <a:r>
              <a:rPr lang="en-IN" b="1" dirty="0">
                <a:solidFill>
                  <a:srgbClr val="0070C0"/>
                </a:solidFill>
              </a:rPr>
              <a:t>grunt&gt; STORE student INTO ' hdfs://localhost:9000/pig_Output/ ' USING PigStorage (',');</a:t>
            </a:r>
          </a:p>
        </p:txBody>
      </p:sp>
    </p:spTree>
    <p:extLst>
      <p:ext uri="{BB962C8B-B14F-4D97-AF65-F5344CB8AC3E}">
        <p14:creationId xmlns:p14="http://schemas.microsoft.com/office/powerpoint/2010/main" val="2250529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92664"/>
          </a:xfrm>
        </p:spPr>
        <p:txBody>
          <a:bodyPr>
            <a:normAutofit fontScale="90000"/>
          </a:bodyPr>
          <a:lstStyle/>
          <a:p>
            <a:r>
              <a:rPr lang="en-IN" dirty="0"/>
              <a:t>Output</a:t>
            </a:r>
            <a:br>
              <a:rPr lang="en-IN" dirty="0"/>
            </a:br>
            <a:endParaRPr lang="en-IN" dirty="0"/>
          </a:p>
        </p:txBody>
      </p:sp>
      <p:sp>
        <p:nvSpPr>
          <p:cNvPr id="3" name="Content Placeholder 2"/>
          <p:cNvSpPr>
            <a:spLocks noGrp="1"/>
          </p:cNvSpPr>
          <p:nvPr>
            <p:ph idx="1"/>
          </p:nvPr>
        </p:nvSpPr>
        <p:spPr>
          <a:xfrm>
            <a:off x="179512" y="836712"/>
            <a:ext cx="8964488" cy="6004667"/>
          </a:xfrm>
        </p:spPr>
        <p:txBody>
          <a:bodyPr>
            <a:normAutofit fontScale="55000" lnSpcReduction="20000"/>
          </a:bodyPr>
          <a:lstStyle/>
          <a:p>
            <a:pPr marL="0" indent="0">
              <a:buNone/>
            </a:pPr>
            <a:r>
              <a:rPr lang="en-IN" b="1" dirty="0" smtClean="0"/>
              <a:t>After </a:t>
            </a:r>
            <a:r>
              <a:rPr lang="en-IN" b="1" dirty="0"/>
              <a:t>executing the store statement, you will get the following output. A directory is created with the specified name and the data will be stored in it.</a:t>
            </a:r>
          </a:p>
          <a:p>
            <a:pPr marL="365760" lvl="1" indent="0">
              <a:buNone/>
            </a:pPr>
            <a:r>
              <a:rPr lang="en-IN" dirty="0">
                <a:solidFill>
                  <a:srgbClr val="0070C0"/>
                </a:solidFill>
              </a:rPr>
              <a:t>2015-10-05 13:05:05,429 [main] INFO </a:t>
            </a:r>
            <a:r>
              <a:rPr lang="en-IN" dirty="0" err="1">
                <a:solidFill>
                  <a:srgbClr val="0070C0"/>
                </a:solidFill>
              </a:rPr>
              <a:t>org.apache.pig.backend.hadoop.executionengine.mapReduceLayer</a:t>
            </a:r>
            <a:r>
              <a:rPr lang="en-IN" dirty="0">
                <a:solidFill>
                  <a:srgbClr val="0070C0"/>
                </a:solidFill>
              </a:rPr>
              <a:t>. </a:t>
            </a:r>
            <a:r>
              <a:rPr lang="en-IN" dirty="0" err="1">
                <a:solidFill>
                  <a:srgbClr val="0070C0"/>
                </a:solidFill>
              </a:rPr>
              <a:t>MapReduceLau</a:t>
            </a:r>
            <a:r>
              <a:rPr lang="en-IN" dirty="0">
                <a:solidFill>
                  <a:srgbClr val="0070C0"/>
                </a:solidFill>
              </a:rPr>
              <a:t> </a:t>
            </a:r>
            <a:r>
              <a:rPr lang="en-IN" dirty="0" err="1">
                <a:solidFill>
                  <a:srgbClr val="0070C0"/>
                </a:solidFill>
              </a:rPr>
              <a:t>ncher</a:t>
            </a:r>
            <a:r>
              <a:rPr lang="en-IN" dirty="0">
                <a:solidFill>
                  <a:srgbClr val="0070C0"/>
                </a:solidFill>
              </a:rPr>
              <a:t> - 100% complete </a:t>
            </a:r>
            <a:endParaRPr lang="en-IN" dirty="0" smtClean="0">
              <a:solidFill>
                <a:srgbClr val="0070C0"/>
              </a:solidFill>
            </a:endParaRPr>
          </a:p>
          <a:p>
            <a:pPr marL="365760" lvl="1" indent="0">
              <a:buNone/>
            </a:pPr>
            <a:r>
              <a:rPr lang="en-IN" dirty="0" smtClean="0">
                <a:solidFill>
                  <a:srgbClr val="0070C0"/>
                </a:solidFill>
              </a:rPr>
              <a:t>2015-10-05 </a:t>
            </a:r>
            <a:r>
              <a:rPr lang="en-IN" dirty="0">
                <a:solidFill>
                  <a:srgbClr val="0070C0"/>
                </a:solidFill>
              </a:rPr>
              <a:t>13:05:05,429 [main] INFO </a:t>
            </a:r>
            <a:r>
              <a:rPr lang="en-IN" dirty="0" err="1">
                <a:solidFill>
                  <a:srgbClr val="0070C0"/>
                </a:solidFill>
              </a:rPr>
              <a:t>org.apache.pig.tools.pigstats.mapreduce.SimplePigStats</a:t>
            </a:r>
            <a:r>
              <a:rPr lang="en-IN" dirty="0">
                <a:solidFill>
                  <a:srgbClr val="0070C0"/>
                </a:solidFill>
              </a:rPr>
              <a:t> - Script Statistics</a:t>
            </a:r>
            <a:r>
              <a:rPr lang="en-IN" dirty="0" smtClean="0">
                <a:solidFill>
                  <a:srgbClr val="0070C0"/>
                </a:solidFill>
              </a:rPr>
              <a:t>:</a:t>
            </a:r>
          </a:p>
          <a:p>
            <a:pPr marL="365760" lvl="1" indent="0">
              <a:buNone/>
            </a:pPr>
            <a:r>
              <a:rPr lang="en-IN" dirty="0" err="1" smtClean="0">
                <a:solidFill>
                  <a:srgbClr val="0070C0"/>
                </a:solidFill>
              </a:rPr>
              <a:t>HadoopVersion</a:t>
            </a:r>
            <a:r>
              <a:rPr lang="en-IN" dirty="0" smtClean="0">
                <a:solidFill>
                  <a:srgbClr val="0070C0"/>
                </a:solidFill>
              </a:rPr>
              <a:t> </a:t>
            </a:r>
            <a:r>
              <a:rPr lang="en-IN" dirty="0" err="1">
                <a:solidFill>
                  <a:srgbClr val="0070C0"/>
                </a:solidFill>
              </a:rPr>
              <a:t>PigVersion</a:t>
            </a:r>
            <a:r>
              <a:rPr lang="en-IN" dirty="0">
                <a:solidFill>
                  <a:srgbClr val="0070C0"/>
                </a:solidFill>
              </a:rPr>
              <a:t> </a:t>
            </a:r>
            <a:r>
              <a:rPr lang="en-IN" dirty="0" err="1">
                <a:solidFill>
                  <a:srgbClr val="0070C0"/>
                </a:solidFill>
              </a:rPr>
              <a:t>UserId</a:t>
            </a:r>
            <a:r>
              <a:rPr lang="en-IN" dirty="0">
                <a:solidFill>
                  <a:srgbClr val="0070C0"/>
                </a:solidFill>
              </a:rPr>
              <a:t> </a:t>
            </a:r>
            <a:r>
              <a:rPr lang="en-IN" dirty="0" smtClean="0">
                <a:solidFill>
                  <a:srgbClr val="0070C0"/>
                </a:solidFill>
              </a:rPr>
              <a:t>    </a:t>
            </a:r>
            <a:r>
              <a:rPr lang="en-IN" dirty="0" err="1" smtClean="0">
                <a:solidFill>
                  <a:srgbClr val="0070C0"/>
                </a:solidFill>
              </a:rPr>
              <a:t>StartedAt</a:t>
            </a:r>
            <a:r>
              <a:rPr lang="en-IN" dirty="0" smtClean="0">
                <a:solidFill>
                  <a:srgbClr val="0070C0"/>
                </a:solidFill>
              </a:rPr>
              <a:t>             </a:t>
            </a:r>
            <a:r>
              <a:rPr lang="en-IN" dirty="0" err="1" smtClean="0">
                <a:solidFill>
                  <a:srgbClr val="0070C0"/>
                </a:solidFill>
              </a:rPr>
              <a:t>FinishedAt</a:t>
            </a:r>
            <a:r>
              <a:rPr lang="en-IN" dirty="0" smtClean="0">
                <a:solidFill>
                  <a:srgbClr val="0070C0"/>
                </a:solidFill>
              </a:rPr>
              <a:t>         Features</a:t>
            </a:r>
          </a:p>
          <a:p>
            <a:pPr marL="365760" lvl="1" indent="0">
              <a:buNone/>
            </a:pPr>
            <a:r>
              <a:rPr lang="en-IN" sz="2100" dirty="0" smtClean="0">
                <a:solidFill>
                  <a:srgbClr val="0070C0"/>
                </a:solidFill>
              </a:rPr>
              <a:t> 2.6.0                 0.15.0                  Hadoop    2015-10-0 </a:t>
            </a:r>
            <a:r>
              <a:rPr lang="en-IN" sz="2100" dirty="0">
                <a:solidFill>
                  <a:srgbClr val="0070C0"/>
                </a:solidFill>
              </a:rPr>
              <a:t>13:03:03 </a:t>
            </a:r>
            <a:r>
              <a:rPr lang="en-IN" sz="2100" dirty="0" smtClean="0">
                <a:solidFill>
                  <a:srgbClr val="0070C0"/>
                </a:solidFill>
              </a:rPr>
              <a:t>  2015-10-05 </a:t>
            </a:r>
            <a:r>
              <a:rPr lang="en-IN" sz="2100" dirty="0">
                <a:solidFill>
                  <a:srgbClr val="0070C0"/>
                </a:solidFill>
              </a:rPr>
              <a:t>13:05:05 UNKNOWN</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Success</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Job </a:t>
            </a:r>
            <a:r>
              <a:rPr lang="en-IN" dirty="0">
                <a:solidFill>
                  <a:srgbClr val="0070C0"/>
                </a:solidFill>
              </a:rPr>
              <a:t>Stats (time in seconds): </a:t>
            </a:r>
            <a:endParaRPr lang="en-IN" dirty="0" smtClean="0">
              <a:solidFill>
                <a:srgbClr val="0070C0"/>
              </a:solidFill>
            </a:endParaRPr>
          </a:p>
          <a:p>
            <a:pPr marL="365760" lvl="1" indent="0">
              <a:buNone/>
            </a:pPr>
            <a:r>
              <a:rPr lang="en-IN" dirty="0" err="1" smtClean="0">
                <a:solidFill>
                  <a:srgbClr val="0070C0"/>
                </a:solidFill>
              </a:rPr>
              <a:t>JobId</a:t>
            </a:r>
            <a:r>
              <a:rPr lang="en-IN" dirty="0" smtClean="0">
                <a:solidFill>
                  <a:srgbClr val="0070C0"/>
                </a:solidFill>
              </a:rPr>
              <a:t>              Maps    </a:t>
            </a:r>
            <a:r>
              <a:rPr lang="en-IN" dirty="0">
                <a:solidFill>
                  <a:srgbClr val="0070C0"/>
                </a:solidFill>
              </a:rPr>
              <a:t>Reduces </a:t>
            </a:r>
            <a:r>
              <a:rPr lang="en-IN" dirty="0" err="1">
                <a:solidFill>
                  <a:srgbClr val="0070C0"/>
                </a:solidFill>
              </a:rPr>
              <a:t>MaxMapTime</a:t>
            </a:r>
            <a:r>
              <a:rPr lang="en-IN" dirty="0">
                <a:solidFill>
                  <a:srgbClr val="0070C0"/>
                </a:solidFill>
              </a:rPr>
              <a:t> </a:t>
            </a:r>
            <a:r>
              <a:rPr lang="en-IN" dirty="0" err="1">
                <a:solidFill>
                  <a:srgbClr val="0070C0"/>
                </a:solidFill>
              </a:rPr>
              <a:t>MinMapTime</a:t>
            </a:r>
            <a:r>
              <a:rPr lang="en-IN" dirty="0">
                <a:solidFill>
                  <a:srgbClr val="0070C0"/>
                </a:solidFill>
              </a:rPr>
              <a:t> </a:t>
            </a:r>
            <a:r>
              <a:rPr lang="en-IN" dirty="0" err="1">
                <a:solidFill>
                  <a:srgbClr val="0070C0"/>
                </a:solidFill>
              </a:rPr>
              <a:t>AvgMapTime</a:t>
            </a:r>
            <a:r>
              <a:rPr lang="en-IN" dirty="0">
                <a:solidFill>
                  <a:srgbClr val="0070C0"/>
                </a:solidFill>
              </a:rPr>
              <a:t> </a:t>
            </a:r>
            <a:r>
              <a:rPr lang="en-IN" dirty="0" err="1">
                <a:solidFill>
                  <a:srgbClr val="0070C0"/>
                </a:solidFill>
              </a:rPr>
              <a:t>MedianMapTime</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job_14459_06   1            0            n/a           </a:t>
            </a:r>
            <a:r>
              <a:rPr lang="en-IN" dirty="0" err="1" smtClean="0">
                <a:solidFill>
                  <a:srgbClr val="0070C0"/>
                </a:solidFill>
              </a:rPr>
              <a:t>n/a</a:t>
            </a:r>
            <a:r>
              <a:rPr lang="en-IN" dirty="0" smtClean="0">
                <a:solidFill>
                  <a:srgbClr val="0070C0"/>
                </a:solidFill>
              </a:rPr>
              <a:t>                    </a:t>
            </a:r>
            <a:r>
              <a:rPr lang="en-IN" dirty="0" err="1" smtClean="0">
                <a:solidFill>
                  <a:srgbClr val="0070C0"/>
                </a:solidFill>
              </a:rPr>
              <a:t>n/a</a:t>
            </a:r>
            <a:r>
              <a:rPr lang="en-IN" dirty="0" smtClean="0">
                <a:solidFill>
                  <a:srgbClr val="0070C0"/>
                </a:solidFill>
              </a:rPr>
              <a:t>                                        </a:t>
            </a:r>
            <a:r>
              <a:rPr lang="en-IN" dirty="0" err="1">
                <a:solidFill>
                  <a:srgbClr val="0070C0"/>
                </a:solidFill>
              </a:rPr>
              <a:t>n/a</a:t>
            </a:r>
            <a:r>
              <a:rPr lang="en-IN" dirty="0">
                <a:solidFill>
                  <a:srgbClr val="0070C0"/>
                </a:solidFill>
              </a:rPr>
              <a:t> </a:t>
            </a:r>
            <a:endParaRPr lang="en-IN" dirty="0" smtClean="0">
              <a:solidFill>
                <a:srgbClr val="0070C0"/>
              </a:solidFill>
            </a:endParaRPr>
          </a:p>
          <a:p>
            <a:pPr marL="365760" lvl="1" indent="0">
              <a:buNone/>
            </a:pPr>
            <a:r>
              <a:rPr lang="en-IN" dirty="0" err="1" smtClean="0">
                <a:solidFill>
                  <a:srgbClr val="0070C0"/>
                </a:solidFill>
              </a:rPr>
              <a:t>MaxReduceTime</a:t>
            </a:r>
            <a:r>
              <a:rPr lang="en-IN" dirty="0" smtClean="0">
                <a:solidFill>
                  <a:srgbClr val="0070C0"/>
                </a:solidFill>
              </a:rPr>
              <a:t>  </a:t>
            </a:r>
            <a:r>
              <a:rPr lang="en-IN" dirty="0" err="1">
                <a:solidFill>
                  <a:srgbClr val="0070C0"/>
                </a:solidFill>
              </a:rPr>
              <a:t>MinReduceTime</a:t>
            </a:r>
            <a:r>
              <a:rPr lang="en-IN" dirty="0">
                <a:solidFill>
                  <a:srgbClr val="0070C0"/>
                </a:solidFill>
              </a:rPr>
              <a:t> </a:t>
            </a:r>
            <a:r>
              <a:rPr lang="en-IN" dirty="0" err="1">
                <a:solidFill>
                  <a:srgbClr val="0070C0"/>
                </a:solidFill>
              </a:rPr>
              <a:t>AvgReduceTime</a:t>
            </a:r>
            <a:r>
              <a:rPr lang="en-IN" dirty="0">
                <a:solidFill>
                  <a:srgbClr val="0070C0"/>
                </a:solidFill>
              </a:rPr>
              <a:t> </a:t>
            </a:r>
            <a:r>
              <a:rPr lang="en-IN" dirty="0" err="1">
                <a:solidFill>
                  <a:srgbClr val="0070C0"/>
                </a:solidFill>
              </a:rPr>
              <a:t>MedianReducetime</a:t>
            </a:r>
            <a:r>
              <a:rPr lang="en-IN" dirty="0">
                <a:solidFill>
                  <a:srgbClr val="0070C0"/>
                </a:solidFill>
              </a:rPr>
              <a:t> Alias Feature </a:t>
            </a:r>
            <a:endParaRPr lang="en-IN" dirty="0" smtClean="0">
              <a:solidFill>
                <a:srgbClr val="0070C0"/>
              </a:solidFill>
            </a:endParaRPr>
          </a:p>
          <a:p>
            <a:pPr marL="365760" lvl="1" indent="0">
              <a:buNone/>
            </a:pPr>
            <a:r>
              <a:rPr lang="en-IN" dirty="0" smtClean="0">
                <a:solidFill>
                  <a:srgbClr val="0070C0"/>
                </a:solidFill>
              </a:rPr>
              <a:t>0                                0                          0                          0                                 student </a:t>
            </a:r>
            <a:r>
              <a:rPr lang="en-IN" dirty="0">
                <a:solidFill>
                  <a:srgbClr val="0070C0"/>
                </a:solidFill>
              </a:rPr>
              <a:t>MAP_ONLY </a:t>
            </a:r>
            <a:endParaRPr lang="en-IN" dirty="0" smtClean="0">
              <a:solidFill>
                <a:srgbClr val="0070C0"/>
              </a:solidFill>
            </a:endParaRPr>
          </a:p>
          <a:p>
            <a:pPr marL="365760" lvl="1" indent="0">
              <a:buNone/>
            </a:pPr>
            <a:r>
              <a:rPr lang="en-IN" dirty="0" err="1" smtClean="0">
                <a:solidFill>
                  <a:srgbClr val="0070C0"/>
                </a:solidFill>
              </a:rPr>
              <a:t>OutPut</a:t>
            </a:r>
            <a:r>
              <a:rPr lang="en-IN" dirty="0" smtClean="0">
                <a:solidFill>
                  <a:srgbClr val="0070C0"/>
                </a:solidFill>
              </a:rPr>
              <a:t> </a:t>
            </a:r>
            <a:r>
              <a:rPr lang="en-IN" dirty="0">
                <a:solidFill>
                  <a:srgbClr val="0070C0"/>
                </a:solidFill>
              </a:rPr>
              <a:t>folder </a:t>
            </a:r>
            <a:endParaRPr lang="en-IN" dirty="0" smtClean="0">
              <a:solidFill>
                <a:srgbClr val="0070C0"/>
              </a:solidFill>
            </a:endParaRPr>
          </a:p>
          <a:p>
            <a:pPr marL="365760" lvl="1" indent="0">
              <a:buNone/>
            </a:pPr>
            <a:r>
              <a:rPr lang="en-IN" dirty="0" smtClean="0">
                <a:solidFill>
                  <a:srgbClr val="0070C0"/>
                </a:solidFill>
              </a:rPr>
              <a:t>hdfs</a:t>
            </a:r>
            <a:r>
              <a:rPr lang="en-IN" dirty="0">
                <a:solidFill>
                  <a:srgbClr val="0070C0"/>
                </a:solidFill>
              </a:rPr>
              <a:t>://localhost:9000/pig_Output/ </a:t>
            </a:r>
            <a:endParaRPr lang="en-IN" dirty="0" smtClean="0">
              <a:solidFill>
                <a:srgbClr val="0070C0"/>
              </a:solidFill>
            </a:endParaRPr>
          </a:p>
          <a:p>
            <a:pPr marL="365760" lvl="1" indent="0">
              <a:buNone/>
            </a:pPr>
            <a:r>
              <a:rPr lang="en-IN" dirty="0" smtClean="0">
                <a:solidFill>
                  <a:srgbClr val="0070C0"/>
                </a:solidFill>
              </a:rPr>
              <a:t>Input(s</a:t>
            </a:r>
            <a:r>
              <a:rPr lang="en-IN" dirty="0">
                <a:solidFill>
                  <a:srgbClr val="0070C0"/>
                </a:solidFill>
              </a:rPr>
              <a:t>): Successfully read 0 records from: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/student_data.txt" Output(s): Successfully stored 0 records in: "</a:t>
            </a:r>
            <a:r>
              <a:rPr lang="en-IN" dirty="0" err="1">
                <a:solidFill>
                  <a:srgbClr val="0070C0"/>
                </a:solidFill>
              </a:rPr>
              <a:t>hdfs</a:t>
            </a:r>
            <a:r>
              <a:rPr lang="en-IN" dirty="0">
                <a:solidFill>
                  <a:srgbClr val="0070C0"/>
                </a:solidFill>
              </a:rPr>
              <a:t>://localhost:9000/</a:t>
            </a:r>
            <a:r>
              <a:rPr lang="en-IN" dirty="0" err="1">
                <a:solidFill>
                  <a:srgbClr val="0070C0"/>
                </a:solidFill>
              </a:rPr>
              <a:t>pig_Output</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Counters</a:t>
            </a:r>
            <a:r>
              <a:rPr lang="en-IN" dirty="0">
                <a:solidFill>
                  <a:srgbClr val="0070C0"/>
                </a:solidFill>
              </a:rPr>
              <a:t>: Total records written : 0 </a:t>
            </a:r>
            <a:endParaRPr lang="en-IN" dirty="0" smtClean="0">
              <a:solidFill>
                <a:srgbClr val="0070C0"/>
              </a:solidFill>
            </a:endParaRPr>
          </a:p>
          <a:p>
            <a:pPr marL="365760" lvl="1" indent="0">
              <a:buNone/>
            </a:pPr>
            <a:r>
              <a:rPr lang="en-IN" dirty="0" smtClean="0">
                <a:solidFill>
                  <a:srgbClr val="0070C0"/>
                </a:solidFill>
              </a:rPr>
              <a:t>Total </a:t>
            </a:r>
            <a:r>
              <a:rPr lang="en-IN" dirty="0">
                <a:solidFill>
                  <a:srgbClr val="0070C0"/>
                </a:solidFill>
              </a:rPr>
              <a:t>bytes written : 0 </a:t>
            </a:r>
            <a:endParaRPr lang="en-IN" dirty="0" smtClean="0">
              <a:solidFill>
                <a:srgbClr val="0070C0"/>
              </a:solidFill>
            </a:endParaRPr>
          </a:p>
          <a:p>
            <a:pPr marL="365760" lvl="1" indent="0">
              <a:buNone/>
            </a:pPr>
            <a:r>
              <a:rPr lang="en-IN" dirty="0" err="1" smtClean="0">
                <a:solidFill>
                  <a:srgbClr val="0070C0"/>
                </a:solidFill>
              </a:rPr>
              <a:t>Spillable</a:t>
            </a:r>
            <a:r>
              <a:rPr lang="en-IN" dirty="0" smtClean="0">
                <a:solidFill>
                  <a:srgbClr val="0070C0"/>
                </a:solidFill>
              </a:rPr>
              <a:t> </a:t>
            </a:r>
            <a:r>
              <a:rPr lang="en-IN" dirty="0">
                <a:solidFill>
                  <a:srgbClr val="0070C0"/>
                </a:solidFill>
              </a:rPr>
              <a:t>Memory Manager spill count : 0 </a:t>
            </a:r>
            <a:endParaRPr lang="en-IN" dirty="0" smtClean="0">
              <a:solidFill>
                <a:srgbClr val="0070C0"/>
              </a:solidFill>
            </a:endParaRPr>
          </a:p>
          <a:p>
            <a:pPr marL="365760" lvl="1" indent="0">
              <a:buNone/>
            </a:pPr>
            <a:r>
              <a:rPr lang="en-IN" dirty="0" smtClean="0">
                <a:solidFill>
                  <a:srgbClr val="0070C0"/>
                </a:solidFill>
              </a:rPr>
              <a:t>Total </a:t>
            </a:r>
            <a:r>
              <a:rPr lang="en-IN" dirty="0">
                <a:solidFill>
                  <a:srgbClr val="0070C0"/>
                </a:solidFill>
              </a:rPr>
              <a:t>bags proactively spilled: 0 </a:t>
            </a:r>
            <a:endParaRPr lang="en-IN" dirty="0" smtClean="0">
              <a:solidFill>
                <a:srgbClr val="0070C0"/>
              </a:solidFill>
            </a:endParaRPr>
          </a:p>
          <a:p>
            <a:pPr marL="365760" lvl="1" indent="0">
              <a:buNone/>
            </a:pPr>
            <a:r>
              <a:rPr lang="en-IN" dirty="0" smtClean="0">
                <a:solidFill>
                  <a:srgbClr val="0070C0"/>
                </a:solidFill>
              </a:rPr>
              <a:t>Total </a:t>
            </a:r>
            <a:r>
              <a:rPr lang="en-IN" dirty="0">
                <a:solidFill>
                  <a:srgbClr val="0070C0"/>
                </a:solidFill>
              </a:rPr>
              <a:t>records proactively spilled: 0 </a:t>
            </a:r>
            <a:endParaRPr lang="en-IN" dirty="0" smtClean="0">
              <a:solidFill>
                <a:srgbClr val="0070C0"/>
              </a:solidFill>
            </a:endParaRPr>
          </a:p>
          <a:p>
            <a:pPr marL="365760" lvl="1" indent="0">
              <a:buNone/>
            </a:pPr>
            <a:r>
              <a:rPr lang="en-IN" dirty="0" smtClean="0">
                <a:solidFill>
                  <a:srgbClr val="0070C0"/>
                </a:solidFill>
              </a:rPr>
              <a:t>Job </a:t>
            </a:r>
            <a:r>
              <a:rPr lang="en-IN" dirty="0">
                <a:solidFill>
                  <a:srgbClr val="0070C0"/>
                </a:solidFill>
              </a:rPr>
              <a:t>DAG: job_1443519499159_0006 </a:t>
            </a:r>
            <a:endParaRPr lang="en-IN" dirty="0" smtClean="0">
              <a:solidFill>
                <a:srgbClr val="0070C0"/>
              </a:solidFill>
            </a:endParaRPr>
          </a:p>
          <a:p>
            <a:pPr marL="365760" lvl="1" indent="0">
              <a:buNone/>
            </a:pPr>
            <a:r>
              <a:rPr lang="en-IN" dirty="0" smtClean="0">
                <a:solidFill>
                  <a:srgbClr val="0070C0"/>
                </a:solidFill>
              </a:rPr>
              <a:t>2015-10-05 </a:t>
            </a:r>
            <a:r>
              <a:rPr lang="en-IN" dirty="0">
                <a:solidFill>
                  <a:srgbClr val="0070C0"/>
                </a:solidFill>
              </a:rPr>
              <a:t>13:06:06,192 [main] INFO </a:t>
            </a:r>
            <a:r>
              <a:rPr lang="en-IN" dirty="0" err="1">
                <a:solidFill>
                  <a:srgbClr val="0070C0"/>
                </a:solidFill>
              </a:rPr>
              <a:t>org.apache.pig.backend.hadoop.executionengine</a:t>
            </a:r>
            <a:r>
              <a:rPr lang="en-IN" dirty="0">
                <a:solidFill>
                  <a:srgbClr val="0070C0"/>
                </a:solidFill>
              </a:rPr>
              <a:t> .</a:t>
            </a:r>
            <a:r>
              <a:rPr lang="en-IN" dirty="0" err="1">
                <a:solidFill>
                  <a:srgbClr val="0070C0"/>
                </a:solidFill>
              </a:rPr>
              <a:t>mapReduceLayer.MapReduceLau</a:t>
            </a:r>
            <a:r>
              <a:rPr lang="en-IN" dirty="0">
                <a:solidFill>
                  <a:srgbClr val="0070C0"/>
                </a:solidFill>
              </a:rPr>
              <a:t> </a:t>
            </a:r>
            <a:r>
              <a:rPr lang="en-IN" dirty="0" err="1">
                <a:solidFill>
                  <a:srgbClr val="0070C0"/>
                </a:solidFill>
              </a:rPr>
              <a:t>ncher</a:t>
            </a:r>
            <a:r>
              <a:rPr lang="en-IN" dirty="0">
                <a:solidFill>
                  <a:srgbClr val="0070C0"/>
                </a:solidFill>
              </a:rPr>
              <a:t> </a:t>
            </a:r>
            <a:r>
              <a:rPr lang="en-IN" dirty="0" smtClean="0">
                <a:solidFill>
                  <a:srgbClr val="0070C0"/>
                </a:solidFill>
              </a:rPr>
              <a:t>–</a:t>
            </a:r>
          </a:p>
          <a:p>
            <a:pPr marL="365760" lvl="1" indent="0">
              <a:buNone/>
            </a:pPr>
            <a:r>
              <a:rPr lang="en-IN" dirty="0" smtClean="0">
                <a:solidFill>
                  <a:srgbClr val="0070C0"/>
                </a:solidFill>
              </a:rPr>
              <a:t> </a:t>
            </a:r>
            <a:r>
              <a:rPr lang="en-IN" dirty="0">
                <a:solidFill>
                  <a:srgbClr val="0070C0"/>
                </a:solidFill>
              </a:rPr>
              <a:t>Success!</a:t>
            </a:r>
          </a:p>
        </p:txBody>
      </p:sp>
    </p:spTree>
    <p:extLst>
      <p:ext uri="{BB962C8B-B14F-4D97-AF65-F5344CB8AC3E}">
        <p14:creationId xmlns:p14="http://schemas.microsoft.com/office/powerpoint/2010/main" val="2658909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Verification</a:t>
            </a:r>
            <a:br>
              <a:rPr lang="en-IN" dirty="0"/>
            </a:br>
            <a:endParaRPr lang="en-IN" dirty="0"/>
          </a:p>
        </p:txBody>
      </p:sp>
      <p:sp>
        <p:nvSpPr>
          <p:cNvPr id="3" name="Content Placeholder 2"/>
          <p:cNvSpPr>
            <a:spLocks noGrp="1"/>
          </p:cNvSpPr>
          <p:nvPr>
            <p:ph idx="1"/>
          </p:nvPr>
        </p:nvSpPr>
        <p:spPr>
          <a:xfrm>
            <a:off x="323528" y="1935480"/>
            <a:ext cx="8568952" cy="4389120"/>
          </a:xfrm>
        </p:spPr>
        <p:txBody>
          <a:bodyPr>
            <a:normAutofit lnSpcReduction="10000"/>
          </a:bodyPr>
          <a:lstStyle/>
          <a:p>
            <a:pPr marL="0" indent="0">
              <a:buNone/>
            </a:pPr>
            <a:r>
              <a:rPr lang="en-IN" dirty="0" smtClean="0"/>
              <a:t>You </a:t>
            </a:r>
            <a:r>
              <a:rPr lang="en-IN" dirty="0"/>
              <a:t>can verify the stored data as shown below.</a:t>
            </a:r>
          </a:p>
          <a:p>
            <a:pPr marL="0" indent="0">
              <a:buNone/>
            </a:pPr>
            <a:r>
              <a:rPr lang="en-IN" b="1" dirty="0"/>
              <a:t>Step 1</a:t>
            </a:r>
          </a:p>
          <a:p>
            <a:pPr marL="0" indent="0">
              <a:buNone/>
            </a:pPr>
            <a:r>
              <a:rPr lang="en-IN" dirty="0"/>
              <a:t>First of all, list out the files in the directory named </a:t>
            </a:r>
            <a:r>
              <a:rPr lang="en-IN" b="1" dirty="0" err="1"/>
              <a:t>pig_output</a:t>
            </a:r>
            <a:r>
              <a:rPr lang="en-IN" dirty="0"/>
              <a:t> using the </a:t>
            </a:r>
            <a:r>
              <a:rPr lang="en-IN" b="1" dirty="0"/>
              <a:t>ls</a:t>
            </a:r>
            <a:r>
              <a:rPr lang="en-IN" dirty="0"/>
              <a:t> command as shown below.</a:t>
            </a:r>
          </a:p>
          <a:p>
            <a:pPr marL="0" indent="0">
              <a:buNone/>
            </a:pPr>
            <a:r>
              <a:rPr lang="en-IN" b="1" dirty="0" err="1"/>
              <a:t>hdfs</a:t>
            </a:r>
            <a:r>
              <a:rPr lang="en-IN" b="1" dirty="0"/>
              <a:t> </a:t>
            </a:r>
            <a:r>
              <a:rPr lang="en-IN" b="1" dirty="0" err="1"/>
              <a:t>dfs</a:t>
            </a:r>
            <a:r>
              <a:rPr lang="en-IN" b="1" dirty="0"/>
              <a:t> -ls '</a:t>
            </a:r>
            <a:r>
              <a:rPr lang="en-IN" b="1" dirty="0" err="1"/>
              <a:t>hdfs</a:t>
            </a:r>
            <a:r>
              <a:rPr lang="en-IN" b="1" dirty="0"/>
              <a:t>://localhost:9000/</a:t>
            </a:r>
            <a:r>
              <a:rPr lang="en-IN" b="1" dirty="0" err="1"/>
              <a:t>pig_Output</a:t>
            </a:r>
            <a:r>
              <a:rPr lang="en-IN" b="1" dirty="0"/>
              <a:t>/'</a:t>
            </a:r>
            <a:r>
              <a:rPr lang="en-IN" dirty="0"/>
              <a:t> Found 2 items </a:t>
            </a:r>
            <a:endParaRPr lang="en-IN" dirty="0" smtClean="0"/>
          </a:p>
          <a:p>
            <a:pPr marL="0" indent="0">
              <a:buNone/>
            </a:pPr>
            <a:r>
              <a:rPr lang="en-IN" dirty="0" err="1" smtClean="0"/>
              <a:t>rw</a:t>
            </a:r>
            <a:r>
              <a:rPr lang="en-IN" dirty="0" smtClean="0"/>
              <a:t>-r-</a:t>
            </a:r>
            <a:r>
              <a:rPr lang="en-IN" dirty="0"/>
              <a:t>-r- 1 Hadoop </a:t>
            </a:r>
            <a:r>
              <a:rPr lang="en-IN" dirty="0" err="1"/>
              <a:t>supergroup</a:t>
            </a:r>
            <a:r>
              <a:rPr lang="en-IN" dirty="0"/>
              <a:t> 0 2015-10-05 13:03 hdfs://localhost:9000/pig_Output/_SUCCESS </a:t>
            </a:r>
            <a:endParaRPr lang="en-IN" dirty="0" smtClean="0"/>
          </a:p>
          <a:p>
            <a:pPr marL="0" indent="0">
              <a:buNone/>
            </a:pPr>
            <a:r>
              <a:rPr lang="en-IN" dirty="0" err="1" smtClean="0"/>
              <a:t>rw</a:t>
            </a:r>
            <a:r>
              <a:rPr lang="en-IN" dirty="0" smtClean="0"/>
              <a:t>-r-</a:t>
            </a:r>
            <a:r>
              <a:rPr lang="en-IN" dirty="0"/>
              <a:t>-r- 1 Hadoop </a:t>
            </a:r>
            <a:r>
              <a:rPr lang="en-IN" dirty="0" err="1"/>
              <a:t>supergroup</a:t>
            </a:r>
            <a:r>
              <a:rPr lang="en-IN" dirty="0"/>
              <a:t> 224 2015-10-05 13:03 hdfs://localhost:9000/pig_Output/part-m-00000</a:t>
            </a:r>
          </a:p>
        </p:txBody>
      </p:sp>
    </p:spTree>
    <p:extLst>
      <p:ext uri="{BB962C8B-B14F-4D97-AF65-F5344CB8AC3E}">
        <p14:creationId xmlns:p14="http://schemas.microsoft.com/office/powerpoint/2010/main" val="3705536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buNone/>
            </a:pPr>
            <a:r>
              <a:rPr lang="en-IN" b="1" dirty="0"/>
              <a:t>Step 2</a:t>
            </a:r>
          </a:p>
          <a:p>
            <a:pPr marL="0" indent="0">
              <a:buNone/>
            </a:pPr>
            <a:r>
              <a:rPr lang="en-IN" dirty="0"/>
              <a:t>Using </a:t>
            </a:r>
            <a:r>
              <a:rPr lang="en-IN" b="1" dirty="0"/>
              <a:t>cat</a:t>
            </a:r>
            <a:r>
              <a:rPr lang="en-IN" dirty="0"/>
              <a:t> command, list the contents of the file named </a:t>
            </a:r>
            <a:r>
              <a:rPr lang="en-IN" b="1" dirty="0"/>
              <a:t>part-m-00000</a:t>
            </a:r>
            <a:r>
              <a:rPr lang="en-IN" dirty="0"/>
              <a:t> as shown below.</a:t>
            </a:r>
          </a:p>
          <a:p>
            <a:pPr marL="0" indent="0">
              <a:buNone/>
            </a:pPr>
            <a:r>
              <a:rPr lang="en-IN" b="1" dirty="0"/>
              <a:t>$ </a:t>
            </a:r>
            <a:r>
              <a:rPr lang="en-IN" b="1" dirty="0" err="1">
                <a:solidFill>
                  <a:srgbClr val="0070C0"/>
                </a:solidFill>
              </a:rPr>
              <a:t>hdfs</a:t>
            </a:r>
            <a:r>
              <a:rPr lang="en-IN" b="1" dirty="0">
                <a:solidFill>
                  <a:srgbClr val="0070C0"/>
                </a:solidFill>
              </a:rPr>
              <a:t> </a:t>
            </a:r>
            <a:r>
              <a:rPr lang="en-IN" b="1" dirty="0" err="1">
                <a:solidFill>
                  <a:srgbClr val="0070C0"/>
                </a:solidFill>
              </a:rPr>
              <a:t>dfs</a:t>
            </a:r>
            <a:r>
              <a:rPr lang="en-IN" b="1" dirty="0">
                <a:solidFill>
                  <a:srgbClr val="0070C0"/>
                </a:solidFill>
              </a:rPr>
              <a:t> -cat '</a:t>
            </a:r>
            <a:r>
              <a:rPr lang="en-IN" b="1" dirty="0" err="1">
                <a:solidFill>
                  <a:srgbClr val="0070C0"/>
                </a:solidFill>
              </a:rPr>
              <a:t>hdfs</a:t>
            </a:r>
            <a:r>
              <a:rPr lang="en-IN" b="1" dirty="0">
                <a:solidFill>
                  <a:srgbClr val="0070C0"/>
                </a:solidFill>
              </a:rPr>
              <a:t>://localhost:9000/</a:t>
            </a:r>
            <a:r>
              <a:rPr lang="en-IN" b="1" dirty="0" err="1">
                <a:solidFill>
                  <a:srgbClr val="0070C0"/>
                </a:solidFill>
              </a:rPr>
              <a:t>pig_Output</a:t>
            </a:r>
            <a:r>
              <a:rPr lang="en-IN" b="1" dirty="0">
                <a:solidFill>
                  <a:srgbClr val="0070C0"/>
                </a:solidFill>
              </a:rPr>
              <a:t>/part-m-00000' </a:t>
            </a:r>
            <a:endParaRPr lang="en-IN" b="1" dirty="0" smtClean="0">
              <a:solidFill>
                <a:srgbClr val="0070C0"/>
              </a:solidFill>
            </a:endParaRPr>
          </a:p>
          <a:p>
            <a:pPr marL="0" indent="0">
              <a:buNone/>
            </a:pPr>
            <a:r>
              <a:rPr lang="en-IN" dirty="0" smtClean="0">
                <a:solidFill>
                  <a:srgbClr val="002060"/>
                </a:solidFill>
              </a:rPr>
              <a:t>1,Rajiv,Reddy,9848022337,Hyderabad </a:t>
            </a:r>
            <a:r>
              <a:rPr lang="en-IN" dirty="0">
                <a:solidFill>
                  <a:srgbClr val="002060"/>
                </a:solidFill>
              </a:rPr>
              <a:t>2,siddarth,Battacharya,9848022338,Kolkata 3,Rajesh,Khanna,9848022339,Delhi 4,Preethi,Agarwal,9848022330,Pune 5,Trupthi,Mohanthy,9848022336,Bhuwaneshwar 6,Archana,Mishra,9848022335,Chennai </a:t>
            </a:r>
          </a:p>
        </p:txBody>
      </p:sp>
    </p:spTree>
    <p:extLst>
      <p:ext uri="{BB962C8B-B14F-4D97-AF65-F5344CB8AC3E}">
        <p14:creationId xmlns:p14="http://schemas.microsoft.com/office/powerpoint/2010/main" val="1135484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Diagnostic Operators</a:t>
            </a:r>
            <a:br>
              <a:rPr lang="en-IN" dirty="0"/>
            </a:br>
            <a:endParaRPr lang="en-IN" dirty="0"/>
          </a:p>
        </p:txBody>
      </p:sp>
      <p:sp>
        <p:nvSpPr>
          <p:cNvPr id="3" name="Content Placeholder 2"/>
          <p:cNvSpPr>
            <a:spLocks noGrp="1"/>
          </p:cNvSpPr>
          <p:nvPr>
            <p:ph idx="1"/>
          </p:nvPr>
        </p:nvSpPr>
        <p:spPr/>
        <p:txBody>
          <a:bodyPr>
            <a:normAutofit/>
          </a:bodyPr>
          <a:lstStyle/>
          <a:p>
            <a:r>
              <a:rPr lang="en-IN" dirty="0"/>
              <a:t>The </a:t>
            </a:r>
            <a:r>
              <a:rPr lang="en-IN" b="1" dirty="0"/>
              <a:t>load</a:t>
            </a:r>
            <a:r>
              <a:rPr lang="en-IN" dirty="0"/>
              <a:t> statement will simply load the data into the specified relation in Apache Pig. To verify the execution of the </a:t>
            </a:r>
            <a:r>
              <a:rPr lang="en-IN" b="1" dirty="0"/>
              <a:t>Load</a:t>
            </a:r>
            <a:r>
              <a:rPr lang="en-IN" dirty="0"/>
              <a:t> statement, you have to use the </a:t>
            </a:r>
            <a:r>
              <a:rPr lang="en-IN" b="1" dirty="0"/>
              <a:t>Diagnostic Operators</a:t>
            </a:r>
            <a:r>
              <a:rPr lang="en-IN" dirty="0" smtClean="0"/>
              <a:t>.</a:t>
            </a:r>
          </a:p>
          <a:p>
            <a:r>
              <a:rPr lang="en-IN" dirty="0"/>
              <a:t> Pig Latin provides four different types of diagnostic operators −</a:t>
            </a:r>
          </a:p>
          <a:p>
            <a:pPr lvl="1"/>
            <a:r>
              <a:rPr lang="en-IN" dirty="0"/>
              <a:t>Dump operator</a:t>
            </a:r>
          </a:p>
          <a:p>
            <a:pPr lvl="1"/>
            <a:r>
              <a:rPr lang="en-IN" dirty="0"/>
              <a:t>Describe operator</a:t>
            </a:r>
          </a:p>
          <a:p>
            <a:pPr lvl="1"/>
            <a:r>
              <a:rPr lang="en-IN" dirty="0"/>
              <a:t>Explanation operator</a:t>
            </a:r>
          </a:p>
          <a:p>
            <a:pPr lvl="1"/>
            <a:r>
              <a:rPr lang="en-IN" dirty="0"/>
              <a:t>Illustration operator</a:t>
            </a:r>
          </a:p>
          <a:p>
            <a:endParaRPr lang="en-IN" dirty="0"/>
          </a:p>
        </p:txBody>
      </p:sp>
    </p:spTree>
    <p:extLst>
      <p:ext uri="{BB962C8B-B14F-4D97-AF65-F5344CB8AC3E}">
        <p14:creationId xmlns:p14="http://schemas.microsoft.com/office/powerpoint/2010/main" val="1798007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Dump Operator</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fontScale="92500" lnSpcReduction="20000"/>
          </a:bodyPr>
          <a:lstStyle/>
          <a:p>
            <a:pPr marL="0" indent="0">
              <a:buNone/>
            </a:pPr>
            <a:r>
              <a:rPr lang="en-IN" dirty="0" smtClean="0"/>
              <a:t>The</a:t>
            </a:r>
            <a:r>
              <a:rPr lang="en-IN" dirty="0"/>
              <a:t> </a:t>
            </a:r>
            <a:r>
              <a:rPr lang="en-IN" b="1" dirty="0"/>
              <a:t>Dump</a:t>
            </a:r>
            <a:r>
              <a:rPr lang="en-IN" dirty="0"/>
              <a:t> operator is used to run the Pig Latin statements and display the results on the screen. It is generally used for debugging Purpose.</a:t>
            </a:r>
          </a:p>
          <a:p>
            <a:pPr marL="0" indent="0">
              <a:buNone/>
            </a:pPr>
            <a:r>
              <a:rPr lang="en-IN" dirty="0"/>
              <a:t>Syntax</a:t>
            </a:r>
          </a:p>
          <a:p>
            <a:pPr marL="0" indent="0">
              <a:buNone/>
            </a:pPr>
            <a:r>
              <a:rPr lang="en-IN" dirty="0"/>
              <a:t>Given below is the syntax of the </a:t>
            </a:r>
            <a:r>
              <a:rPr lang="en-IN" b="1" dirty="0"/>
              <a:t>Dump</a:t>
            </a:r>
            <a:r>
              <a:rPr lang="en-IN" dirty="0"/>
              <a:t> operator.</a:t>
            </a:r>
          </a:p>
          <a:p>
            <a:pPr marL="0" indent="0">
              <a:buNone/>
            </a:pPr>
            <a:r>
              <a:rPr lang="en-IN" dirty="0"/>
              <a:t>grunt&gt; Dump </a:t>
            </a:r>
            <a:r>
              <a:rPr lang="en-IN" dirty="0" err="1"/>
              <a:t>Relation_Name</a:t>
            </a:r>
            <a:r>
              <a:rPr lang="en-IN" dirty="0"/>
              <a:t> </a:t>
            </a:r>
            <a:endParaRPr lang="en-IN" dirty="0" smtClean="0"/>
          </a:p>
          <a:p>
            <a:pPr marL="0" indent="0">
              <a:buNone/>
            </a:pPr>
            <a:r>
              <a:rPr lang="en-IN" b="1" dirty="0" smtClean="0"/>
              <a:t>Example</a:t>
            </a:r>
            <a:endParaRPr lang="en-IN" b="1" dirty="0"/>
          </a:p>
          <a:p>
            <a:pPr marL="0" indent="0">
              <a:buNone/>
            </a:pPr>
            <a:r>
              <a:rPr lang="en-IN" dirty="0"/>
              <a:t>Assume we have a file </a:t>
            </a:r>
            <a:r>
              <a:rPr lang="en-IN" b="1" dirty="0"/>
              <a:t>student_data.txt</a:t>
            </a:r>
            <a:r>
              <a:rPr lang="en-IN" dirty="0"/>
              <a:t> in HDFS with the following content.</a:t>
            </a:r>
          </a:p>
          <a:p>
            <a:pPr marL="365760" lvl="1" indent="0">
              <a:buNone/>
            </a:pPr>
            <a:r>
              <a:rPr lang="en-IN" dirty="0">
                <a:solidFill>
                  <a:srgbClr val="002060"/>
                </a:solidFill>
              </a:rPr>
              <a:t>001,Rajiv,Reddy,9848022337,Hyderabad 002,siddarth,Battacharya,9848022338,Kolkata 003,Rajesh,Khanna,9848022339,Delhi 004,Preethi,Agarwal,9848022330,Pune 005,Trupthi,Mohanthy,9848022336,Bhuwaneshwar 006,Archana,Mishra,9848022335,Chennai.</a:t>
            </a:r>
          </a:p>
        </p:txBody>
      </p:sp>
    </p:spTree>
    <p:extLst>
      <p:ext uri="{BB962C8B-B14F-4D97-AF65-F5344CB8AC3E}">
        <p14:creationId xmlns:p14="http://schemas.microsoft.com/office/powerpoint/2010/main" val="392260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normAutofit/>
          </a:bodyPr>
          <a:lstStyle/>
          <a:p>
            <a:r>
              <a:rPr lang="en-US" b="1" dirty="0" smtClean="0"/>
              <a:t>Need  for Apache Pig</a:t>
            </a:r>
            <a:endParaRPr lang="en-US" dirty="0"/>
          </a:p>
        </p:txBody>
      </p:sp>
      <p:sp>
        <p:nvSpPr>
          <p:cNvPr id="3" name="Content Placeholder 2"/>
          <p:cNvSpPr>
            <a:spLocks noGrp="1"/>
          </p:cNvSpPr>
          <p:nvPr>
            <p:ph idx="1"/>
          </p:nvPr>
        </p:nvSpPr>
        <p:spPr>
          <a:xfrm>
            <a:off x="179512" y="1484784"/>
            <a:ext cx="8784976" cy="5271864"/>
          </a:xfrm>
        </p:spPr>
        <p:txBody>
          <a:bodyPr>
            <a:normAutofit fontScale="92500" lnSpcReduction="20000"/>
          </a:bodyPr>
          <a:lstStyle/>
          <a:p>
            <a:r>
              <a:rPr lang="en-US" dirty="0" smtClean="0"/>
              <a:t>Programmers who are not so good at Java normally used to struggle working with Hadoop, especially while performing any MapReduce tasks. </a:t>
            </a:r>
          </a:p>
          <a:p>
            <a:r>
              <a:rPr lang="en-US" dirty="0" smtClean="0"/>
              <a:t>Using </a:t>
            </a:r>
            <a:r>
              <a:rPr lang="en-US" b="1" dirty="0" smtClean="0"/>
              <a:t>Pig Latin</a:t>
            </a:r>
            <a:r>
              <a:rPr lang="en-US" dirty="0" smtClean="0"/>
              <a:t>, programmers can perform MapReduce tasks easily without having to type complex codes in Java.</a:t>
            </a:r>
          </a:p>
          <a:p>
            <a:r>
              <a:rPr lang="en-US" dirty="0" smtClean="0"/>
              <a:t>Apache Pig uses </a:t>
            </a:r>
            <a:r>
              <a:rPr lang="en-US" b="1" dirty="0" smtClean="0"/>
              <a:t>multi-query approach</a:t>
            </a:r>
            <a:r>
              <a:rPr lang="en-US" dirty="0" smtClean="0"/>
              <a:t>, thereby reducing the length of codes. For example, an operation that would require you to type 200 lines of code (LoC) in Java can be easily done by typing as less as just 10 LoC in Apache Pig. Ultimately Apache Pig reduces the development time by almost 16 times.</a:t>
            </a:r>
          </a:p>
          <a:p>
            <a:r>
              <a:rPr lang="en-US" dirty="0" smtClean="0"/>
              <a:t>Pig Latin is </a:t>
            </a:r>
            <a:r>
              <a:rPr lang="en-US" b="1" dirty="0" smtClean="0"/>
              <a:t>SQL-like language</a:t>
            </a:r>
            <a:r>
              <a:rPr lang="en-US" dirty="0" smtClean="0"/>
              <a:t> and it is easy to learn Apache Pig when you are familiar with SQL.</a:t>
            </a:r>
          </a:p>
          <a:p>
            <a:r>
              <a:rPr lang="en-US" dirty="0" smtClean="0"/>
              <a:t>Apache Pig provides many built-in operators to support data operations like joins, filters, ordering, etc. In addition, it also provides nested data types like tuples, bags, and maps that are missing from MapReduce.</a:t>
            </a:r>
          </a:p>
          <a:p>
            <a:endParaRPr lang="en-US" dirty="0"/>
          </a:p>
        </p:txBody>
      </p:sp>
    </p:spTree>
    <p:extLst>
      <p:ext uri="{BB962C8B-B14F-4D97-AF65-F5344CB8AC3E}">
        <p14:creationId xmlns:p14="http://schemas.microsoft.com/office/powerpoint/2010/main" val="1993698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And we have read it into a relation </a:t>
            </a:r>
            <a:r>
              <a:rPr lang="en-IN" b="1" dirty="0"/>
              <a:t>student</a:t>
            </a:r>
            <a:r>
              <a:rPr lang="en-IN" dirty="0"/>
              <a:t> using the LOAD operator as shown below.</a:t>
            </a:r>
          </a:p>
          <a:p>
            <a:pPr marL="365760" lvl="1" indent="0">
              <a:buNone/>
            </a:pPr>
            <a:r>
              <a:rPr lang="en-IN" dirty="0">
                <a:solidFill>
                  <a:srgbClr val="0070C0"/>
                </a:solidFill>
              </a:rPr>
              <a:t>grunt&gt; student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/student_data.txt' USING PigStorage(',') as ( </a:t>
            </a:r>
            <a:r>
              <a:rPr lang="en-IN" dirty="0" err="1">
                <a:solidFill>
                  <a:srgbClr val="0070C0"/>
                </a:solidFill>
              </a:rPr>
              <a:t>id:int</a:t>
            </a:r>
            <a:r>
              <a:rPr lang="en-IN" dirty="0">
                <a:solidFill>
                  <a:srgbClr val="0070C0"/>
                </a:solidFill>
              </a:rPr>
              <a:t>, </a:t>
            </a:r>
            <a:r>
              <a:rPr lang="en-IN" dirty="0" err="1">
                <a:solidFill>
                  <a:srgbClr val="0070C0"/>
                </a:solidFill>
              </a:rPr>
              <a:t>firstname:chararray</a:t>
            </a:r>
            <a:r>
              <a:rPr lang="en-IN" dirty="0">
                <a:solidFill>
                  <a:srgbClr val="0070C0"/>
                </a:solidFill>
              </a:rPr>
              <a:t>, </a:t>
            </a:r>
            <a:r>
              <a:rPr lang="en-IN" dirty="0" err="1">
                <a:solidFill>
                  <a:srgbClr val="0070C0"/>
                </a:solidFill>
              </a:rPr>
              <a:t>lastname:chararray</a:t>
            </a:r>
            <a:r>
              <a:rPr lang="en-IN" dirty="0">
                <a:solidFill>
                  <a:srgbClr val="0070C0"/>
                </a:solidFill>
              </a:rPr>
              <a:t>, </a:t>
            </a:r>
            <a:r>
              <a:rPr lang="en-IN" dirty="0" err="1">
                <a:solidFill>
                  <a:srgbClr val="0070C0"/>
                </a:solidFill>
              </a:rPr>
              <a:t>phone:chararray</a:t>
            </a:r>
            <a:r>
              <a:rPr lang="en-IN" dirty="0">
                <a:solidFill>
                  <a:srgbClr val="0070C0"/>
                </a:solidFill>
              </a:rPr>
              <a:t>, </a:t>
            </a:r>
            <a:r>
              <a:rPr lang="en-IN" dirty="0" err="1">
                <a:solidFill>
                  <a:srgbClr val="0070C0"/>
                </a:solidFill>
              </a:rPr>
              <a:t>city:chararray</a:t>
            </a:r>
            <a:r>
              <a:rPr lang="en-IN" dirty="0">
                <a:solidFill>
                  <a:srgbClr val="0070C0"/>
                </a:solidFill>
              </a:rPr>
              <a:t> </a:t>
            </a:r>
            <a:r>
              <a:rPr lang="en-IN" dirty="0" smtClean="0">
                <a:solidFill>
                  <a:srgbClr val="0070C0"/>
                </a:solidFill>
              </a:rPr>
              <a:t>);</a:t>
            </a:r>
          </a:p>
          <a:p>
            <a:pPr marL="0" indent="0">
              <a:buNone/>
            </a:pPr>
            <a:r>
              <a:rPr lang="en-IN" b="1" dirty="0" smtClean="0"/>
              <a:t>Dump operator prints the contents</a:t>
            </a:r>
            <a:r>
              <a:rPr lang="en-IN" dirty="0"/>
              <a:t> </a:t>
            </a:r>
            <a:r>
              <a:rPr lang="en-IN" dirty="0" smtClean="0"/>
              <a:t>.</a:t>
            </a:r>
            <a:endParaRPr lang="en-IN" dirty="0"/>
          </a:p>
          <a:p>
            <a:pPr marL="0" indent="0">
              <a:buNone/>
            </a:pPr>
            <a:r>
              <a:rPr lang="en-IN" dirty="0"/>
              <a:t>grunt&gt; Dump student</a:t>
            </a:r>
          </a:p>
        </p:txBody>
      </p:sp>
    </p:spTree>
    <p:extLst>
      <p:ext uri="{BB962C8B-B14F-4D97-AF65-F5344CB8AC3E}">
        <p14:creationId xmlns:p14="http://schemas.microsoft.com/office/powerpoint/2010/main" val="1386287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1143000"/>
          </a:xfrm>
        </p:spPr>
        <p:txBody>
          <a:bodyPr/>
          <a:lstStyle/>
          <a:p>
            <a:r>
              <a:rPr lang="en-IN" dirty="0" smtClean="0"/>
              <a:t>Describe Operator</a:t>
            </a:r>
            <a:endParaRPr lang="en-IN" dirty="0"/>
          </a:p>
        </p:txBody>
      </p:sp>
      <p:sp>
        <p:nvSpPr>
          <p:cNvPr id="3" name="Content Placeholder 2"/>
          <p:cNvSpPr>
            <a:spLocks noGrp="1"/>
          </p:cNvSpPr>
          <p:nvPr>
            <p:ph idx="1"/>
          </p:nvPr>
        </p:nvSpPr>
        <p:spPr>
          <a:xfrm>
            <a:off x="395536" y="1340768"/>
            <a:ext cx="8229600" cy="5184576"/>
          </a:xfrm>
        </p:spPr>
        <p:txBody>
          <a:bodyPr>
            <a:normAutofit fontScale="70000" lnSpcReduction="20000"/>
          </a:bodyPr>
          <a:lstStyle/>
          <a:p>
            <a:pPr marL="0" indent="0">
              <a:buNone/>
            </a:pPr>
            <a:r>
              <a:rPr lang="en-IN" dirty="0"/>
              <a:t>The </a:t>
            </a:r>
            <a:r>
              <a:rPr lang="en-IN" b="1" dirty="0"/>
              <a:t>describe</a:t>
            </a:r>
            <a:r>
              <a:rPr lang="en-IN" dirty="0"/>
              <a:t> operator is used to view the schema of a relation.</a:t>
            </a:r>
          </a:p>
          <a:p>
            <a:pPr marL="0" indent="0">
              <a:buNone/>
            </a:pPr>
            <a:r>
              <a:rPr lang="en-IN" dirty="0"/>
              <a:t>Syntax</a:t>
            </a:r>
          </a:p>
          <a:p>
            <a:pPr marL="0" indent="0">
              <a:buNone/>
            </a:pPr>
            <a:r>
              <a:rPr lang="en-IN" dirty="0"/>
              <a:t>The syntax of the </a:t>
            </a:r>
            <a:r>
              <a:rPr lang="en-IN" b="1" dirty="0"/>
              <a:t>describe</a:t>
            </a:r>
            <a:r>
              <a:rPr lang="en-IN" dirty="0"/>
              <a:t> operator is as follows −</a:t>
            </a:r>
          </a:p>
          <a:p>
            <a:pPr marL="0" indent="0">
              <a:buNone/>
            </a:pPr>
            <a:r>
              <a:rPr lang="en-IN" dirty="0"/>
              <a:t>grunt&gt; Describe </a:t>
            </a:r>
            <a:r>
              <a:rPr lang="en-IN" dirty="0" err="1"/>
              <a:t>Relation_name</a:t>
            </a:r>
            <a:r>
              <a:rPr lang="en-IN" dirty="0"/>
              <a:t> </a:t>
            </a:r>
            <a:endParaRPr lang="en-IN" dirty="0" smtClean="0"/>
          </a:p>
          <a:p>
            <a:pPr marL="0" indent="0">
              <a:buNone/>
            </a:pPr>
            <a:r>
              <a:rPr lang="en-IN" dirty="0" smtClean="0"/>
              <a:t>Example</a:t>
            </a:r>
            <a:endParaRPr lang="en-IN" dirty="0"/>
          </a:p>
          <a:p>
            <a:pPr marL="0" indent="0">
              <a:buNone/>
            </a:pPr>
            <a:r>
              <a:rPr lang="en-IN" dirty="0"/>
              <a:t>Assume we have a file </a:t>
            </a:r>
            <a:r>
              <a:rPr lang="en-IN" b="1" dirty="0"/>
              <a:t>student_data.txt</a:t>
            </a:r>
            <a:r>
              <a:rPr lang="en-IN" dirty="0"/>
              <a:t> in HDFS with the following content.</a:t>
            </a:r>
          </a:p>
          <a:p>
            <a:pPr marL="365760" lvl="1" indent="0">
              <a:buNone/>
            </a:pPr>
            <a:r>
              <a:rPr lang="en-IN" dirty="0">
                <a:solidFill>
                  <a:srgbClr val="0070C0"/>
                </a:solidFill>
              </a:rPr>
              <a:t>001,Rajiv,Reddy,9848022337,Hyderabad 002,siddarth,Battacharya,9848022338,Kolkata 003,Rajesh,Khanna,9848022339,Delhi 004,Preethi,Agarwal,9848022330,Pune 005,Trupthi,Mohanthy,9848022336,Bhuwaneshwar 006,Archana,Mishra,9848022335,Chennai</a:t>
            </a:r>
            <a:r>
              <a:rPr lang="en-IN" dirty="0" smtClean="0">
                <a:solidFill>
                  <a:srgbClr val="0070C0"/>
                </a:solidFill>
              </a:rPr>
              <a:t>.</a:t>
            </a:r>
          </a:p>
          <a:p>
            <a:pPr marL="365760" lvl="1" indent="0">
              <a:buNone/>
            </a:pPr>
            <a:r>
              <a:rPr lang="en-IN" dirty="0">
                <a:solidFill>
                  <a:srgbClr val="0070C0"/>
                </a:solidFill>
              </a:rPr>
              <a:t>grunt&gt; describe student; </a:t>
            </a:r>
            <a:endParaRPr lang="en-IN" dirty="0" smtClean="0">
              <a:solidFill>
                <a:srgbClr val="0070C0"/>
              </a:solidFill>
            </a:endParaRPr>
          </a:p>
          <a:p>
            <a:pPr marL="0" indent="0">
              <a:buNone/>
            </a:pPr>
            <a:r>
              <a:rPr lang="en-IN" b="1" dirty="0" smtClean="0"/>
              <a:t>Output</a:t>
            </a:r>
            <a:endParaRPr lang="en-IN" b="1" dirty="0"/>
          </a:p>
          <a:p>
            <a:pPr marL="0" indent="0">
              <a:buNone/>
            </a:pPr>
            <a:r>
              <a:rPr lang="en-IN" dirty="0"/>
              <a:t>Once you execute the above </a:t>
            </a:r>
            <a:r>
              <a:rPr lang="en-IN" b="1" dirty="0"/>
              <a:t>Pig Latin</a:t>
            </a:r>
            <a:r>
              <a:rPr lang="en-IN" dirty="0"/>
              <a:t> statement, it will produce the following output.</a:t>
            </a:r>
          </a:p>
          <a:p>
            <a:pPr marL="365760" lvl="1" indent="0">
              <a:buNone/>
            </a:pPr>
            <a:r>
              <a:rPr lang="en-IN" dirty="0">
                <a:solidFill>
                  <a:srgbClr val="0070C0"/>
                </a:solidFill>
              </a:rPr>
              <a:t>grunt&gt; student: { id: </a:t>
            </a:r>
            <a:r>
              <a:rPr lang="en-IN" dirty="0" err="1">
                <a:solidFill>
                  <a:srgbClr val="0070C0"/>
                </a:solidFill>
              </a:rPr>
              <a:t>int,firstname</a:t>
            </a:r>
            <a:r>
              <a:rPr lang="en-IN" dirty="0">
                <a:solidFill>
                  <a:srgbClr val="0070C0"/>
                </a:solidFill>
              </a:rPr>
              <a:t>: </a:t>
            </a:r>
            <a:r>
              <a:rPr lang="en-IN" dirty="0" err="1">
                <a:solidFill>
                  <a:srgbClr val="0070C0"/>
                </a:solidFill>
              </a:rPr>
              <a:t>chararray,lastname</a:t>
            </a:r>
            <a:r>
              <a:rPr lang="en-IN" dirty="0">
                <a:solidFill>
                  <a:srgbClr val="0070C0"/>
                </a:solidFill>
              </a:rPr>
              <a:t>: </a:t>
            </a:r>
            <a:r>
              <a:rPr lang="en-IN" dirty="0" err="1">
                <a:solidFill>
                  <a:srgbClr val="0070C0"/>
                </a:solidFill>
              </a:rPr>
              <a:t>chararray,phone</a:t>
            </a:r>
            <a:r>
              <a:rPr lang="en-IN" dirty="0">
                <a:solidFill>
                  <a:srgbClr val="0070C0"/>
                </a:solidFill>
              </a:rPr>
              <a:t>: </a:t>
            </a:r>
            <a:r>
              <a:rPr lang="en-IN" dirty="0" err="1">
                <a:solidFill>
                  <a:srgbClr val="0070C0"/>
                </a:solidFill>
              </a:rPr>
              <a:t>chararray,city</a:t>
            </a:r>
            <a:r>
              <a:rPr lang="en-IN" dirty="0">
                <a:solidFill>
                  <a:srgbClr val="0070C0"/>
                </a:solidFill>
              </a:rPr>
              <a:t>: </a:t>
            </a:r>
            <a:r>
              <a:rPr lang="en-IN" dirty="0" err="1">
                <a:solidFill>
                  <a:srgbClr val="0070C0"/>
                </a:solidFill>
              </a:rPr>
              <a:t>chararray</a:t>
            </a:r>
            <a:r>
              <a:rPr lang="en-IN" dirty="0">
                <a:solidFill>
                  <a:srgbClr val="0070C0"/>
                </a:solidFill>
              </a:rPr>
              <a:t> }</a:t>
            </a:r>
          </a:p>
        </p:txBody>
      </p:sp>
    </p:spTree>
    <p:extLst>
      <p:ext uri="{BB962C8B-B14F-4D97-AF65-F5344CB8AC3E}">
        <p14:creationId xmlns:p14="http://schemas.microsoft.com/office/powerpoint/2010/main" val="1692362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Explain Operator</a:t>
            </a:r>
            <a:br>
              <a:rPr lang="en-IN" dirty="0"/>
            </a:br>
            <a:endParaRPr lang="en-IN" dirty="0"/>
          </a:p>
        </p:txBody>
      </p:sp>
      <p:sp>
        <p:nvSpPr>
          <p:cNvPr id="3" name="Content Placeholder 2"/>
          <p:cNvSpPr>
            <a:spLocks noGrp="1"/>
          </p:cNvSpPr>
          <p:nvPr>
            <p:ph idx="1"/>
          </p:nvPr>
        </p:nvSpPr>
        <p:spPr>
          <a:xfrm>
            <a:off x="251520" y="1340768"/>
            <a:ext cx="8640960" cy="4983832"/>
          </a:xfrm>
        </p:spPr>
        <p:txBody>
          <a:bodyPr>
            <a:normAutofit fontScale="92500" lnSpcReduction="10000"/>
          </a:bodyPr>
          <a:lstStyle/>
          <a:p>
            <a:pPr marL="0" indent="0">
              <a:buNone/>
            </a:pPr>
            <a:r>
              <a:rPr lang="en-IN" dirty="0"/>
              <a:t>The </a:t>
            </a:r>
            <a:r>
              <a:rPr lang="en-IN" b="1" dirty="0"/>
              <a:t>explain</a:t>
            </a:r>
            <a:r>
              <a:rPr lang="en-IN" dirty="0"/>
              <a:t> operator is used to display the logical, physical, and MapReduce execution plans of a relation.</a:t>
            </a:r>
          </a:p>
          <a:p>
            <a:pPr marL="0" indent="0">
              <a:buNone/>
            </a:pPr>
            <a:r>
              <a:rPr lang="en-IN" dirty="0"/>
              <a:t>Syntax</a:t>
            </a:r>
          </a:p>
          <a:p>
            <a:pPr marL="0" indent="0">
              <a:buNone/>
            </a:pPr>
            <a:r>
              <a:rPr lang="en-IN" dirty="0"/>
              <a:t>Given below is the syntax of the </a:t>
            </a:r>
            <a:r>
              <a:rPr lang="en-IN" b="1" dirty="0"/>
              <a:t>explain</a:t>
            </a:r>
            <a:r>
              <a:rPr lang="en-IN" dirty="0"/>
              <a:t> operator.</a:t>
            </a:r>
          </a:p>
          <a:p>
            <a:pPr marL="0" indent="0">
              <a:buNone/>
            </a:pPr>
            <a:r>
              <a:rPr lang="en-IN" dirty="0">
                <a:solidFill>
                  <a:srgbClr val="002060"/>
                </a:solidFill>
              </a:rPr>
              <a:t>grunt&gt; explain </a:t>
            </a:r>
            <a:r>
              <a:rPr lang="en-IN" dirty="0" err="1">
                <a:solidFill>
                  <a:srgbClr val="002060"/>
                </a:solidFill>
              </a:rPr>
              <a:t>Relation_name</a:t>
            </a:r>
            <a:r>
              <a:rPr lang="en-IN" dirty="0">
                <a:solidFill>
                  <a:srgbClr val="002060"/>
                </a:solidFill>
              </a:rPr>
              <a:t>; Example</a:t>
            </a:r>
          </a:p>
          <a:p>
            <a:pPr marL="0" indent="0">
              <a:buNone/>
            </a:pPr>
            <a:r>
              <a:rPr lang="en-IN" dirty="0"/>
              <a:t>Assume we have a file </a:t>
            </a:r>
            <a:r>
              <a:rPr lang="en-IN" b="1" dirty="0"/>
              <a:t>student_data.txt</a:t>
            </a:r>
            <a:r>
              <a:rPr lang="en-IN" dirty="0"/>
              <a:t> in HDFS with the following content.</a:t>
            </a:r>
          </a:p>
          <a:p>
            <a:pPr marL="365760" lvl="1" indent="0">
              <a:buNone/>
            </a:pPr>
            <a:r>
              <a:rPr lang="en-IN" dirty="0">
                <a:solidFill>
                  <a:srgbClr val="002060"/>
                </a:solidFill>
              </a:rPr>
              <a:t>001,Rajiv,Reddy,9848022337,Hyderabad 002,siddarth,Battacharya,9848022338,Kolkata 003,Rajesh,Khanna,9848022339,Delhi 004,Preethi,Agarwal,9848022330,Pune 005,Trupthi,Mohanthy,9848022336,Bhuwaneshwar 006,Archana,Mishra,9848022335,Chennai.</a:t>
            </a:r>
          </a:p>
        </p:txBody>
      </p:sp>
    </p:spTree>
    <p:extLst>
      <p:ext uri="{BB962C8B-B14F-4D97-AF65-F5344CB8AC3E}">
        <p14:creationId xmlns:p14="http://schemas.microsoft.com/office/powerpoint/2010/main" val="3299401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847928"/>
          </a:xfrm>
        </p:spPr>
        <p:txBody>
          <a:bodyPr>
            <a:normAutofit fontScale="92500" lnSpcReduction="20000"/>
          </a:bodyPr>
          <a:lstStyle/>
          <a:p>
            <a:pPr marL="0" indent="0">
              <a:buNone/>
            </a:pPr>
            <a:r>
              <a:rPr lang="en-IN" dirty="0"/>
              <a:t>The </a:t>
            </a:r>
            <a:r>
              <a:rPr lang="en-IN" b="1" dirty="0"/>
              <a:t>GROUP</a:t>
            </a:r>
            <a:r>
              <a:rPr lang="en-IN" dirty="0"/>
              <a:t> operator is used to group the data in one or more relations. It collects the data having the same key.</a:t>
            </a:r>
          </a:p>
          <a:p>
            <a:pPr marL="0" indent="0">
              <a:buNone/>
            </a:pPr>
            <a:r>
              <a:rPr lang="en-IN" dirty="0"/>
              <a:t>Syntax</a:t>
            </a:r>
          </a:p>
          <a:p>
            <a:pPr marL="0" indent="0">
              <a:buNone/>
            </a:pPr>
            <a:r>
              <a:rPr lang="en-IN" dirty="0"/>
              <a:t>Given below is the syntax of the </a:t>
            </a:r>
            <a:r>
              <a:rPr lang="en-IN" b="1" dirty="0"/>
              <a:t>group</a:t>
            </a:r>
            <a:r>
              <a:rPr lang="en-IN" dirty="0"/>
              <a:t> operator.</a:t>
            </a:r>
          </a:p>
          <a:p>
            <a:pPr marL="365760" lvl="1" indent="0">
              <a:buNone/>
            </a:pPr>
            <a:r>
              <a:rPr lang="en-IN" dirty="0">
                <a:solidFill>
                  <a:srgbClr val="0070C0"/>
                </a:solidFill>
              </a:rPr>
              <a:t>grunt&gt; </a:t>
            </a:r>
            <a:r>
              <a:rPr lang="en-IN" dirty="0" err="1">
                <a:solidFill>
                  <a:srgbClr val="0070C0"/>
                </a:solidFill>
              </a:rPr>
              <a:t>Group_data</a:t>
            </a:r>
            <a:r>
              <a:rPr lang="en-IN" dirty="0">
                <a:solidFill>
                  <a:srgbClr val="0070C0"/>
                </a:solidFill>
              </a:rPr>
              <a:t> = GROUP </a:t>
            </a:r>
            <a:r>
              <a:rPr lang="en-IN" dirty="0" err="1">
                <a:solidFill>
                  <a:srgbClr val="0070C0"/>
                </a:solidFill>
              </a:rPr>
              <a:t>Relation_name</a:t>
            </a:r>
            <a:r>
              <a:rPr lang="en-IN" dirty="0">
                <a:solidFill>
                  <a:srgbClr val="0070C0"/>
                </a:solidFill>
              </a:rPr>
              <a:t> BY age</a:t>
            </a:r>
            <a:r>
              <a:rPr lang="en-IN" dirty="0" smtClean="0">
                <a:solidFill>
                  <a:srgbClr val="0070C0"/>
                </a:solidFill>
              </a:rPr>
              <a:t>;</a:t>
            </a:r>
          </a:p>
          <a:p>
            <a:pPr marL="0" indent="0">
              <a:buNone/>
            </a:pPr>
            <a:r>
              <a:rPr lang="en-IN" dirty="0" smtClean="0"/>
              <a:t> </a:t>
            </a:r>
            <a:r>
              <a:rPr lang="en-IN" dirty="0"/>
              <a:t>Example</a:t>
            </a:r>
          </a:p>
          <a:p>
            <a:pPr marL="0" indent="0">
              <a:buNone/>
            </a:pPr>
            <a:r>
              <a:rPr lang="en-IN" dirty="0"/>
              <a:t>Assume that we have a file named </a:t>
            </a:r>
            <a:r>
              <a:rPr lang="en-IN" b="1" dirty="0"/>
              <a:t>student_details.txt</a:t>
            </a:r>
            <a:r>
              <a:rPr lang="en-IN" dirty="0"/>
              <a:t> in the HDFS directory </a:t>
            </a:r>
            <a:r>
              <a:rPr lang="en-IN" b="1" dirty="0"/>
              <a:t>/</a:t>
            </a:r>
            <a:r>
              <a:rPr lang="en-IN" b="1" dirty="0" err="1"/>
              <a:t>pig_data</a:t>
            </a:r>
            <a:r>
              <a:rPr lang="en-IN" b="1" dirty="0"/>
              <a:t>/</a:t>
            </a:r>
            <a:r>
              <a:rPr lang="en-IN" dirty="0"/>
              <a:t> as shown below.</a:t>
            </a:r>
          </a:p>
          <a:p>
            <a:pPr marL="0" indent="0">
              <a:buNone/>
            </a:pPr>
            <a:r>
              <a:rPr lang="en-IN" b="1" dirty="0"/>
              <a:t>student_details.txt</a:t>
            </a:r>
            <a:endParaRPr lang="en-IN" dirty="0"/>
          </a:p>
          <a:p>
            <a:pPr marL="365760" lvl="1" indent="0">
              <a:buNone/>
            </a:pPr>
            <a:r>
              <a:rPr lang="en-IN" dirty="0">
                <a:solidFill>
                  <a:srgbClr val="002060"/>
                </a:solidFill>
              </a:rPr>
              <a:t>001,Rajiv,Reddy,21,9848022337,Hyderabad 002,siddarth,Battacharya,22,9848022338,Kolkata 003,Rajesh,Khanna,22,9848022339,Delhi 004,Preethi,Agarwal,21,9848022330,Pune 005,Trupthi,Mohanthy,23,9848022336,Bhuwaneshwar 006,Archana,Mishra,23,9848022335,Chennai 007,Komal,Nayak,24,9848022334,trivendram </a:t>
            </a:r>
            <a:r>
              <a:rPr lang="en-IN" dirty="0" smtClean="0">
                <a:solidFill>
                  <a:srgbClr val="002060"/>
                </a:solidFill>
              </a:rPr>
              <a:t>008,Bharathi,Nambiayar,24,9848022333,Chennai</a:t>
            </a:r>
          </a:p>
          <a:p>
            <a:pPr marL="0" indent="0">
              <a:buNone/>
            </a:pPr>
            <a:r>
              <a:rPr lang="en-IN" dirty="0">
                <a:solidFill>
                  <a:srgbClr val="0070C0"/>
                </a:solidFill>
              </a:rPr>
              <a:t>grunt&gt; </a:t>
            </a:r>
            <a:r>
              <a:rPr lang="en-IN" dirty="0" err="1">
                <a:solidFill>
                  <a:srgbClr val="0070C0"/>
                </a:solidFill>
              </a:rPr>
              <a:t>group_data</a:t>
            </a:r>
            <a:r>
              <a:rPr lang="en-IN" dirty="0">
                <a:solidFill>
                  <a:srgbClr val="0070C0"/>
                </a:solidFill>
              </a:rPr>
              <a:t> = GROUP </a:t>
            </a:r>
            <a:r>
              <a:rPr lang="en-IN" dirty="0" err="1">
                <a:solidFill>
                  <a:srgbClr val="0070C0"/>
                </a:solidFill>
              </a:rPr>
              <a:t>student_details</a:t>
            </a:r>
            <a:r>
              <a:rPr lang="en-IN" dirty="0">
                <a:solidFill>
                  <a:srgbClr val="0070C0"/>
                </a:solidFill>
              </a:rPr>
              <a:t> by age;</a:t>
            </a:r>
          </a:p>
        </p:txBody>
      </p:sp>
    </p:spTree>
    <p:extLst>
      <p:ext uri="{BB962C8B-B14F-4D97-AF65-F5344CB8AC3E}">
        <p14:creationId xmlns:p14="http://schemas.microsoft.com/office/powerpoint/2010/main" val="392967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568952" cy="5631904"/>
          </a:xfrm>
        </p:spPr>
        <p:txBody>
          <a:bodyPr>
            <a:normAutofit lnSpcReduction="10000"/>
          </a:bodyPr>
          <a:lstStyle/>
          <a:p>
            <a:r>
              <a:rPr lang="en-IN" b="1" dirty="0"/>
              <a:t>Output</a:t>
            </a:r>
          </a:p>
          <a:p>
            <a:pPr marL="0" indent="0">
              <a:buNone/>
            </a:pPr>
            <a:r>
              <a:rPr lang="en-IN" dirty="0"/>
              <a:t>Then you will get output displaying the contents of the relation named </a:t>
            </a:r>
            <a:r>
              <a:rPr lang="en-IN" b="1" dirty="0" err="1"/>
              <a:t>group_data</a:t>
            </a:r>
            <a:r>
              <a:rPr lang="en-IN" dirty="0"/>
              <a:t> as shown below. Here you can observe that the resulting schema has two columns −</a:t>
            </a:r>
          </a:p>
          <a:p>
            <a:pPr marL="0" indent="0">
              <a:buNone/>
            </a:pPr>
            <a:r>
              <a:rPr lang="en-IN" dirty="0"/>
              <a:t>One is </a:t>
            </a:r>
            <a:r>
              <a:rPr lang="en-IN" b="1" dirty="0"/>
              <a:t>age</a:t>
            </a:r>
            <a:r>
              <a:rPr lang="en-IN" dirty="0"/>
              <a:t>, by which we have grouped the relation.</a:t>
            </a:r>
          </a:p>
          <a:p>
            <a:pPr marL="0" indent="0">
              <a:buNone/>
            </a:pPr>
            <a:r>
              <a:rPr lang="en-IN" dirty="0"/>
              <a:t>The other is a </a:t>
            </a:r>
            <a:r>
              <a:rPr lang="en-IN" b="1" dirty="0"/>
              <a:t>bag</a:t>
            </a:r>
            <a:r>
              <a:rPr lang="en-IN" dirty="0"/>
              <a:t>, which contains the group of tuples, student records with the respective age.</a:t>
            </a:r>
          </a:p>
          <a:p>
            <a:pPr marL="365760" lvl="1" indent="0">
              <a:buNone/>
            </a:pPr>
            <a:r>
              <a:rPr lang="en-IN" b="1" dirty="0">
                <a:solidFill>
                  <a:srgbClr val="002060"/>
                </a:solidFill>
              </a:rPr>
              <a:t>(21,{(4,Preethi,Agarwal,21,9848022330,Pune),(1,Rajiv,Reddy,21,9848022337,Hydera bad)}) (22,{(3,Rajesh,Khanna,22,9848022339,Delhi),(2,siddarth,Battacharya,22,984802233 8,Kolkata)}) (23,{(6,Archana,Mishra,23,9848022335,Chennai),(5,Trupthi,Mohanthy,23,9848022336 ,</a:t>
            </a:r>
            <a:r>
              <a:rPr lang="en-IN" b="1" dirty="0" err="1">
                <a:solidFill>
                  <a:srgbClr val="002060"/>
                </a:solidFill>
              </a:rPr>
              <a:t>Bhuwaneshwar</a:t>
            </a:r>
            <a:r>
              <a:rPr lang="en-IN" b="1" dirty="0">
                <a:solidFill>
                  <a:srgbClr val="002060"/>
                </a:solidFill>
              </a:rPr>
              <a:t>)}) (24,{(8,Bharathi,Nambiayar,24,9848022333,Chennai),(7,Komal,Nayak,24,9848022334, </a:t>
            </a:r>
            <a:r>
              <a:rPr lang="en-IN" b="1" dirty="0" err="1">
                <a:solidFill>
                  <a:srgbClr val="002060"/>
                </a:solidFill>
              </a:rPr>
              <a:t>trivendram</a:t>
            </a:r>
            <a:r>
              <a:rPr lang="en-IN" b="1" dirty="0">
                <a:solidFill>
                  <a:srgbClr val="002060"/>
                </a:solidFill>
              </a:rPr>
              <a:t>)})</a:t>
            </a:r>
          </a:p>
        </p:txBody>
      </p:sp>
    </p:spTree>
    <p:extLst>
      <p:ext uri="{BB962C8B-B14F-4D97-AF65-F5344CB8AC3E}">
        <p14:creationId xmlns:p14="http://schemas.microsoft.com/office/powerpoint/2010/main" val="990205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476672"/>
            <a:ext cx="9036496" cy="5847928"/>
          </a:xfrm>
        </p:spPr>
        <p:txBody>
          <a:bodyPr>
            <a:normAutofit fontScale="85000" lnSpcReduction="10000"/>
          </a:bodyPr>
          <a:lstStyle/>
          <a:p>
            <a:pPr marL="0" indent="0">
              <a:buNone/>
            </a:pPr>
            <a:r>
              <a:rPr lang="en-IN" dirty="0"/>
              <a:t>You can see the schema of the table after grouping the data using the </a:t>
            </a:r>
            <a:r>
              <a:rPr lang="en-IN" b="1" dirty="0"/>
              <a:t>describe</a:t>
            </a:r>
            <a:r>
              <a:rPr lang="en-IN" dirty="0"/>
              <a:t> command as shown below.</a:t>
            </a:r>
          </a:p>
          <a:p>
            <a:pPr marL="365760" lvl="1" indent="0">
              <a:buNone/>
            </a:pPr>
            <a:r>
              <a:rPr lang="en-IN" b="1" dirty="0">
                <a:solidFill>
                  <a:srgbClr val="0070C0"/>
                </a:solidFill>
              </a:rPr>
              <a:t>grunt&gt; Describe </a:t>
            </a:r>
            <a:r>
              <a:rPr lang="en-IN" b="1" dirty="0" err="1">
                <a:solidFill>
                  <a:srgbClr val="0070C0"/>
                </a:solidFill>
              </a:rPr>
              <a:t>group_data</a:t>
            </a:r>
            <a:r>
              <a:rPr lang="en-IN" b="1" dirty="0">
                <a:solidFill>
                  <a:srgbClr val="0070C0"/>
                </a:solidFill>
              </a:rPr>
              <a:t>;</a:t>
            </a:r>
            <a:r>
              <a:rPr lang="en-IN" dirty="0">
                <a:solidFill>
                  <a:srgbClr val="0070C0"/>
                </a:solidFill>
              </a:rPr>
              <a:t> </a:t>
            </a:r>
            <a:endParaRPr lang="en-IN" dirty="0" smtClean="0">
              <a:solidFill>
                <a:srgbClr val="0070C0"/>
              </a:solidFill>
            </a:endParaRPr>
          </a:p>
          <a:p>
            <a:pPr marL="365760" lvl="1" indent="0">
              <a:buNone/>
            </a:pPr>
            <a:r>
              <a:rPr lang="en-IN" dirty="0" err="1" smtClean="0">
                <a:solidFill>
                  <a:srgbClr val="0070C0"/>
                </a:solidFill>
              </a:rPr>
              <a:t>group_data</a:t>
            </a:r>
            <a:r>
              <a:rPr lang="en-IN" dirty="0">
                <a:solidFill>
                  <a:srgbClr val="0070C0"/>
                </a:solidFill>
              </a:rPr>
              <a:t>: {group: </a:t>
            </a:r>
            <a:r>
              <a:rPr lang="en-IN" dirty="0" err="1">
                <a:solidFill>
                  <a:srgbClr val="0070C0"/>
                </a:solidFill>
              </a:rPr>
              <a:t>int,student_details</a:t>
            </a:r>
            <a:r>
              <a:rPr lang="en-IN" dirty="0">
                <a:solidFill>
                  <a:srgbClr val="0070C0"/>
                </a:solidFill>
              </a:rPr>
              <a:t>: {(id: </a:t>
            </a:r>
            <a:r>
              <a:rPr lang="en-IN" dirty="0" err="1">
                <a:solidFill>
                  <a:srgbClr val="0070C0"/>
                </a:solidFill>
              </a:rPr>
              <a:t>int,firstname</a:t>
            </a:r>
            <a:r>
              <a:rPr lang="en-IN" dirty="0">
                <a:solidFill>
                  <a:srgbClr val="0070C0"/>
                </a:solidFill>
              </a:rPr>
              <a:t>: </a:t>
            </a:r>
            <a:r>
              <a:rPr lang="en-IN" dirty="0" err="1">
                <a:solidFill>
                  <a:srgbClr val="0070C0"/>
                </a:solidFill>
              </a:rPr>
              <a:t>chararray</a:t>
            </a:r>
            <a:r>
              <a:rPr lang="en-IN" dirty="0">
                <a:solidFill>
                  <a:srgbClr val="0070C0"/>
                </a:solidFill>
              </a:rPr>
              <a:t>, </a:t>
            </a:r>
            <a:r>
              <a:rPr lang="en-IN" dirty="0" err="1">
                <a:solidFill>
                  <a:srgbClr val="0070C0"/>
                </a:solidFill>
              </a:rPr>
              <a:t>lastname</a:t>
            </a:r>
            <a:r>
              <a:rPr lang="en-IN" dirty="0">
                <a:solidFill>
                  <a:srgbClr val="0070C0"/>
                </a:solidFill>
              </a:rPr>
              <a:t>: </a:t>
            </a:r>
            <a:r>
              <a:rPr lang="en-IN" dirty="0" err="1">
                <a:solidFill>
                  <a:srgbClr val="0070C0"/>
                </a:solidFill>
              </a:rPr>
              <a:t>chararray,age</a:t>
            </a:r>
            <a:r>
              <a:rPr lang="en-IN" dirty="0">
                <a:solidFill>
                  <a:srgbClr val="0070C0"/>
                </a:solidFill>
              </a:rPr>
              <a:t>: </a:t>
            </a:r>
            <a:r>
              <a:rPr lang="en-IN" dirty="0" err="1">
                <a:solidFill>
                  <a:srgbClr val="0070C0"/>
                </a:solidFill>
              </a:rPr>
              <a:t>int,phone</a:t>
            </a:r>
            <a:r>
              <a:rPr lang="en-IN" dirty="0">
                <a:solidFill>
                  <a:srgbClr val="0070C0"/>
                </a:solidFill>
              </a:rPr>
              <a:t>: </a:t>
            </a:r>
            <a:r>
              <a:rPr lang="en-IN" dirty="0" err="1">
                <a:solidFill>
                  <a:srgbClr val="0070C0"/>
                </a:solidFill>
              </a:rPr>
              <a:t>chararray,city</a:t>
            </a:r>
            <a:r>
              <a:rPr lang="en-IN" dirty="0">
                <a:solidFill>
                  <a:srgbClr val="0070C0"/>
                </a:solidFill>
              </a:rPr>
              <a:t>: </a:t>
            </a:r>
            <a:r>
              <a:rPr lang="en-IN" dirty="0" err="1">
                <a:solidFill>
                  <a:srgbClr val="0070C0"/>
                </a:solidFill>
              </a:rPr>
              <a:t>chararray</a:t>
            </a:r>
            <a:r>
              <a:rPr lang="en-IN" dirty="0" smtClean="0">
                <a:solidFill>
                  <a:srgbClr val="0070C0"/>
                </a:solidFill>
              </a:rPr>
              <a:t>)}}</a:t>
            </a:r>
          </a:p>
          <a:p>
            <a:pPr marL="0" indent="0">
              <a:buNone/>
            </a:pPr>
            <a:r>
              <a:rPr lang="en-IN" dirty="0" smtClean="0"/>
              <a:t> </a:t>
            </a:r>
            <a:r>
              <a:rPr lang="en-IN" dirty="0"/>
              <a:t>In the same way, you can get the sample illustration of the schema using the </a:t>
            </a:r>
            <a:r>
              <a:rPr lang="en-IN" b="1" dirty="0"/>
              <a:t>illustrate</a:t>
            </a:r>
            <a:r>
              <a:rPr lang="en-IN" dirty="0"/>
              <a:t> command as shown below.</a:t>
            </a:r>
          </a:p>
          <a:p>
            <a:pPr marL="365760" lvl="1" indent="0">
              <a:buNone/>
            </a:pPr>
            <a:r>
              <a:rPr lang="en-IN" dirty="0"/>
              <a:t>$ Illustrate </a:t>
            </a:r>
            <a:r>
              <a:rPr lang="en-IN" dirty="0" err="1"/>
              <a:t>group_data</a:t>
            </a:r>
            <a:r>
              <a:rPr lang="en-IN" dirty="0" smtClean="0"/>
              <a:t>;</a:t>
            </a:r>
          </a:p>
          <a:p>
            <a:pPr marL="365760" lvl="1" indent="0">
              <a:buNone/>
            </a:pPr>
            <a:r>
              <a:rPr lang="en-IN" dirty="0"/>
              <a:t>$ Illustrate </a:t>
            </a:r>
            <a:r>
              <a:rPr lang="en-IN" dirty="0" err="1"/>
              <a:t>group_data</a:t>
            </a:r>
            <a:r>
              <a:rPr lang="en-IN" dirty="0" smtClean="0"/>
              <a:t>;</a:t>
            </a:r>
          </a:p>
          <a:p>
            <a:pPr marL="365760" lvl="1" indent="0">
              <a:buNone/>
            </a:pPr>
            <a:r>
              <a:rPr lang="en-IN" dirty="0" smtClean="0"/>
              <a:t>It </a:t>
            </a:r>
            <a:r>
              <a:rPr lang="en-IN" dirty="0"/>
              <a:t>will produce the following output −</a:t>
            </a:r>
          </a:p>
          <a:p>
            <a:pPr marL="365760" lvl="1" indent="0">
              <a:buNone/>
            </a:pPr>
            <a:r>
              <a:rPr lang="en-IN" dirty="0" smtClean="0"/>
              <a:t>-------------------------------------------------------------------------------------------- </a:t>
            </a:r>
          </a:p>
          <a:p>
            <a:pPr marL="0" indent="0">
              <a:buNone/>
            </a:pPr>
            <a:r>
              <a:rPr lang="en-IN" dirty="0" smtClean="0">
                <a:solidFill>
                  <a:srgbClr val="FF0000"/>
                </a:solidFill>
              </a:rPr>
              <a:t>|</a:t>
            </a:r>
            <a:r>
              <a:rPr lang="en-IN" sz="1900" dirty="0" err="1">
                <a:solidFill>
                  <a:schemeClr val="bg2">
                    <a:lumMod val="25000"/>
                  </a:schemeClr>
                </a:solidFill>
              </a:rPr>
              <a:t>group_data</a:t>
            </a:r>
            <a:r>
              <a:rPr lang="en-IN" sz="1900" dirty="0">
                <a:solidFill>
                  <a:srgbClr val="0070C0"/>
                </a:solidFill>
              </a:rPr>
              <a:t>| </a:t>
            </a:r>
            <a:r>
              <a:rPr lang="en-IN" sz="1900" dirty="0" err="1">
                <a:solidFill>
                  <a:srgbClr val="C00000"/>
                </a:solidFill>
              </a:rPr>
              <a:t>group:int</a:t>
            </a:r>
            <a:r>
              <a:rPr lang="en-IN" sz="1900" dirty="0">
                <a:solidFill>
                  <a:srgbClr val="C00000"/>
                </a:solidFill>
              </a:rPr>
              <a:t> </a:t>
            </a:r>
            <a:r>
              <a:rPr lang="en-IN" sz="1900" dirty="0" smtClean="0">
                <a:solidFill>
                  <a:srgbClr val="0070C0"/>
                </a:solidFill>
              </a:rPr>
              <a:t>| </a:t>
            </a:r>
            <a:r>
              <a:rPr lang="en-IN" sz="1900" dirty="0" err="1" smtClean="0">
                <a:solidFill>
                  <a:schemeClr val="bg2">
                    <a:lumMod val="10000"/>
                  </a:schemeClr>
                </a:solidFill>
              </a:rPr>
              <a:t>student_details:bag</a:t>
            </a:r>
            <a:r>
              <a:rPr lang="en-IN" sz="1900" dirty="0">
                <a:solidFill>
                  <a:schemeClr val="bg2">
                    <a:lumMod val="10000"/>
                  </a:schemeClr>
                </a:solidFill>
              </a:rPr>
              <a:t>{:tuple(id:int,firstname:chararray,lastname:chararray,age:int,phone:chararray,city:chararray</a:t>
            </a:r>
            <a:r>
              <a:rPr lang="en-IN" sz="1900" dirty="0" smtClean="0">
                <a:solidFill>
                  <a:schemeClr val="bg2">
                    <a:lumMod val="10000"/>
                  </a:schemeClr>
                </a:solidFill>
              </a:rPr>
              <a:t>)}|</a:t>
            </a:r>
          </a:p>
          <a:p>
            <a:pPr marL="365760" lvl="1" indent="0">
              <a:buNone/>
            </a:pPr>
            <a:r>
              <a:rPr lang="en-IN" sz="1900" dirty="0" smtClean="0"/>
              <a:t>--------------------------------------------------------------------------------------------</a:t>
            </a:r>
          </a:p>
          <a:p>
            <a:pPr marL="0" indent="0">
              <a:buNone/>
            </a:pPr>
            <a:r>
              <a:rPr lang="en-IN" sz="2100" dirty="0" smtClean="0"/>
              <a:t> | </a:t>
            </a:r>
            <a:r>
              <a:rPr lang="en-IN" sz="2100" dirty="0">
                <a:solidFill>
                  <a:srgbClr val="FF0000"/>
                </a:solidFill>
              </a:rPr>
              <a:t>| 21 </a:t>
            </a:r>
            <a:r>
              <a:rPr lang="en-IN" sz="2100" dirty="0"/>
              <a:t>| </a:t>
            </a:r>
            <a:r>
              <a:rPr lang="en-IN" sz="2100" dirty="0">
                <a:solidFill>
                  <a:schemeClr val="bg2">
                    <a:lumMod val="10000"/>
                  </a:schemeClr>
                </a:solidFill>
              </a:rPr>
              <a:t>{ 4, </a:t>
            </a:r>
            <a:r>
              <a:rPr lang="en-IN" sz="2100" dirty="0" err="1">
                <a:solidFill>
                  <a:schemeClr val="bg2">
                    <a:lumMod val="10000"/>
                  </a:schemeClr>
                </a:solidFill>
              </a:rPr>
              <a:t>Preethi</a:t>
            </a:r>
            <a:r>
              <a:rPr lang="en-IN" sz="2100" dirty="0">
                <a:solidFill>
                  <a:schemeClr val="bg2">
                    <a:lumMod val="10000"/>
                  </a:schemeClr>
                </a:solidFill>
              </a:rPr>
              <a:t>, Agarwal, 21, 9848022330, Pune), (1, Rajiv, Reddy, 21, 9848022337, Hyderabad</a:t>
            </a:r>
            <a:r>
              <a:rPr lang="en-IN" sz="2100" dirty="0" smtClean="0">
                <a:solidFill>
                  <a:schemeClr val="bg2">
                    <a:lumMod val="10000"/>
                  </a:schemeClr>
                </a:solidFill>
              </a:rPr>
              <a:t>)}</a:t>
            </a:r>
            <a:r>
              <a:rPr lang="en-IN" sz="2100" dirty="0" smtClean="0"/>
              <a:t>|</a:t>
            </a:r>
          </a:p>
          <a:p>
            <a:pPr marL="0" indent="0">
              <a:buNone/>
            </a:pPr>
            <a:r>
              <a:rPr lang="en-IN" sz="1900" dirty="0" smtClean="0"/>
              <a:t> | </a:t>
            </a:r>
            <a:r>
              <a:rPr lang="en-IN" sz="1900" dirty="0">
                <a:solidFill>
                  <a:schemeClr val="accent5">
                    <a:lumMod val="50000"/>
                  </a:schemeClr>
                </a:solidFill>
              </a:rPr>
              <a:t>|</a:t>
            </a:r>
            <a:r>
              <a:rPr lang="en-IN" sz="1900" dirty="0">
                <a:solidFill>
                  <a:srgbClr val="FF0000"/>
                </a:solidFill>
              </a:rPr>
              <a:t> 2 </a:t>
            </a:r>
            <a:r>
              <a:rPr lang="en-IN" sz="1900" dirty="0"/>
              <a:t>| {(2,siddarth,Battacharya,22,9848022338,Kolkata),(003,Rajesh,Khanna,22,9848022339,Delhi</a:t>
            </a:r>
            <a:r>
              <a:rPr lang="en-IN" sz="1900" dirty="0" smtClean="0"/>
              <a:t>)}|-</a:t>
            </a:r>
          </a:p>
          <a:p>
            <a:pPr marL="0" indent="0">
              <a:buNone/>
            </a:pPr>
            <a:r>
              <a:rPr lang="en-IN" sz="1900" dirty="0" smtClean="0"/>
              <a:t>------------------------------------------------------</a:t>
            </a:r>
            <a:r>
              <a:rPr lang="en-IN" sz="2100" dirty="0" smtClean="0"/>
              <a:t>------------------------------------</a:t>
            </a:r>
            <a:endParaRPr lang="en-IN" sz="2100" dirty="0"/>
          </a:p>
        </p:txBody>
      </p:sp>
    </p:spTree>
    <p:extLst>
      <p:ext uri="{BB962C8B-B14F-4D97-AF65-F5344CB8AC3E}">
        <p14:creationId xmlns:p14="http://schemas.microsoft.com/office/powerpoint/2010/main" val="1031144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179512" y="1935480"/>
            <a:ext cx="8784976" cy="4389120"/>
          </a:xfrm>
        </p:spPr>
        <p:txBody>
          <a:bodyPr>
            <a:normAutofit fontScale="92500" lnSpcReduction="10000"/>
          </a:bodyPr>
          <a:lstStyle/>
          <a:p>
            <a:pPr marL="0" indent="0">
              <a:buNone/>
            </a:pPr>
            <a:r>
              <a:rPr lang="en-IN" dirty="0"/>
              <a:t>Grouping by Multiple Columns</a:t>
            </a:r>
          </a:p>
          <a:p>
            <a:pPr marL="0" indent="0">
              <a:buNone/>
            </a:pPr>
            <a:r>
              <a:rPr lang="en-IN" dirty="0"/>
              <a:t>Let us group the relation by age and city as shown below.</a:t>
            </a:r>
          </a:p>
          <a:p>
            <a:pPr marL="365760" lvl="1" indent="0">
              <a:buNone/>
            </a:pPr>
            <a:r>
              <a:rPr lang="en-IN" dirty="0">
                <a:solidFill>
                  <a:srgbClr val="0070C0"/>
                </a:solidFill>
              </a:rPr>
              <a:t>grunt&gt; </a:t>
            </a:r>
            <a:r>
              <a:rPr lang="en-IN" dirty="0" err="1">
                <a:solidFill>
                  <a:srgbClr val="0070C0"/>
                </a:solidFill>
              </a:rPr>
              <a:t>group_multiple</a:t>
            </a:r>
            <a:r>
              <a:rPr lang="en-IN" dirty="0">
                <a:solidFill>
                  <a:srgbClr val="0070C0"/>
                </a:solidFill>
              </a:rPr>
              <a:t> = GROUP </a:t>
            </a:r>
            <a:r>
              <a:rPr lang="en-IN" dirty="0" err="1">
                <a:solidFill>
                  <a:srgbClr val="0070C0"/>
                </a:solidFill>
              </a:rPr>
              <a:t>student_details</a:t>
            </a:r>
            <a:r>
              <a:rPr lang="en-IN" dirty="0">
                <a:solidFill>
                  <a:srgbClr val="0070C0"/>
                </a:solidFill>
              </a:rPr>
              <a:t> by (age, city</a:t>
            </a:r>
            <a:r>
              <a:rPr lang="en-IN" dirty="0" smtClean="0">
                <a:solidFill>
                  <a:srgbClr val="0070C0"/>
                </a:solidFill>
              </a:rPr>
              <a:t>);</a:t>
            </a:r>
          </a:p>
          <a:p>
            <a:pPr marL="0" indent="0">
              <a:buNone/>
            </a:pPr>
            <a:r>
              <a:rPr lang="en-IN" b="1" dirty="0"/>
              <a:t>grunt&gt; Dump </a:t>
            </a:r>
            <a:r>
              <a:rPr lang="en-IN" b="1" dirty="0" err="1"/>
              <a:t>group_multiple</a:t>
            </a:r>
            <a:r>
              <a:rPr lang="en-IN" b="1" dirty="0"/>
              <a:t>;</a:t>
            </a:r>
            <a:r>
              <a:rPr lang="en-IN" dirty="0"/>
              <a:t> </a:t>
            </a:r>
            <a:endParaRPr lang="en-IN" dirty="0" smtClean="0"/>
          </a:p>
          <a:p>
            <a:pPr marL="365760" lvl="1" indent="0">
              <a:buNone/>
            </a:pPr>
            <a:r>
              <a:rPr lang="en-IN" dirty="0" smtClean="0">
                <a:solidFill>
                  <a:srgbClr val="002060"/>
                </a:solidFill>
              </a:rPr>
              <a:t>((</a:t>
            </a:r>
            <a:r>
              <a:rPr lang="en-IN" dirty="0">
                <a:solidFill>
                  <a:srgbClr val="002060"/>
                </a:solidFill>
              </a:rPr>
              <a:t>21,Pune),{(4,Preethi,Agarwal,21,9848022330,Pune)}) ((21,Hyderabad),{(1,Rajiv,Reddy,21,9848022337,Hyderabad)}) ((22,Delhi),{(3,Rajesh,Khanna,22,9848022339,Delhi)}) ((22,Kolkata),{(2,siddarth,Battacharya,22,9848022338,Kolkata)}) ((23,Chennai),{(6,Archana,Mishra,23,9848022335,Chennai)}) ((23,Bhuwaneshwar),{(5,Trupthi,Mohanthy,23,9848022336,Bhuwaneshwar)}) ((24,Chennai),{(8,Bharathi,Nambiayar,24,9848022333,Chennai)}) (24,trivendram),{(7,Komal,Nayak,24,9848022334,trivendram)})</a:t>
            </a:r>
          </a:p>
        </p:txBody>
      </p:sp>
    </p:spTree>
    <p:extLst>
      <p:ext uri="{BB962C8B-B14F-4D97-AF65-F5344CB8AC3E}">
        <p14:creationId xmlns:p14="http://schemas.microsoft.com/office/powerpoint/2010/main" val="1415110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51520" y="1935480"/>
            <a:ext cx="8568952" cy="4389120"/>
          </a:xfrm>
        </p:spPr>
        <p:txBody>
          <a:bodyPr>
            <a:normAutofit fontScale="92500" lnSpcReduction="20000"/>
          </a:bodyPr>
          <a:lstStyle/>
          <a:p>
            <a:pPr marL="0" indent="0">
              <a:buNone/>
            </a:pPr>
            <a:r>
              <a:rPr lang="en-IN" dirty="0"/>
              <a:t>Group All</a:t>
            </a:r>
          </a:p>
          <a:p>
            <a:pPr marL="0" indent="0">
              <a:buNone/>
            </a:pPr>
            <a:r>
              <a:rPr lang="en-IN" dirty="0"/>
              <a:t>You can group a relation by all the columns as shown below.</a:t>
            </a:r>
          </a:p>
          <a:p>
            <a:pPr marL="365760" lvl="1" indent="0">
              <a:buNone/>
            </a:pPr>
            <a:r>
              <a:rPr lang="en-IN" dirty="0">
                <a:solidFill>
                  <a:srgbClr val="0070C0"/>
                </a:solidFill>
              </a:rPr>
              <a:t>grunt&gt; </a:t>
            </a:r>
            <a:r>
              <a:rPr lang="en-IN" b="1" dirty="0" err="1">
                <a:solidFill>
                  <a:srgbClr val="0070C0"/>
                </a:solidFill>
              </a:rPr>
              <a:t>group_all</a:t>
            </a:r>
            <a:r>
              <a:rPr lang="en-IN" dirty="0">
                <a:solidFill>
                  <a:srgbClr val="0070C0"/>
                </a:solidFill>
              </a:rPr>
              <a:t> = GROUP </a:t>
            </a:r>
            <a:r>
              <a:rPr lang="en-IN" b="1" dirty="0" err="1">
                <a:solidFill>
                  <a:srgbClr val="0070C0"/>
                </a:solidFill>
              </a:rPr>
              <a:t>student_details</a:t>
            </a:r>
            <a:r>
              <a:rPr lang="en-IN" dirty="0">
                <a:solidFill>
                  <a:srgbClr val="0070C0"/>
                </a:solidFill>
              </a:rPr>
              <a:t> All; </a:t>
            </a:r>
            <a:endParaRPr lang="en-IN" dirty="0" smtClean="0">
              <a:solidFill>
                <a:srgbClr val="0070C0"/>
              </a:solidFill>
            </a:endParaRPr>
          </a:p>
          <a:p>
            <a:pPr marL="0" indent="0">
              <a:buNone/>
            </a:pPr>
            <a:r>
              <a:rPr lang="en-IN" dirty="0" smtClean="0"/>
              <a:t>Now</a:t>
            </a:r>
            <a:r>
              <a:rPr lang="en-IN" dirty="0"/>
              <a:t>, verify the content of the relation </a:t>
            </a:r>
            <a:r>
              <a:rPr lang="en-IN" b="1" dirty="0" err="1"/>
              <a:t>group_all</a:t>
            </a:r>
            <a:r>
              <a:rPr lang="en-IN" dirty="0"/>
              <a:t> as shown below</a:t>
            </a:r>
            <a:r>
              <a:rPr lang="en-IN" dirty="0" smtClean="0"/>
              <a:t>.</a:t>
            </a:r>
          </a:p>
          <a:p>
            <a:pPr marL="0" indent="0">
              <a:buNone/>
            </a:pPr>
            <a:r>
              <a:rPr lang="en-IN" dirty="0" smtClean="0">
                <a:solidFill>
                  <a:srgbClr val="0070C0"/>
                </a:solidFill>
              </a:rPr>
              <a:t>grunt</a:t>
            </a:r>
            <a:r>
              <a:rPr lang="en-IN" dirty="0">
                <a:solidFill>
                  <a:srgbClr val="0070C0"/>
                </a:solidFill>
              </a:rPr>
              <a:t>&gt; Dump </a:t>
            </a:r>
            <a:r>
              <a:rPr lang="en-IN" dirty="0" err="1">
                <a:solidFill>
                  <a:srgbClr val="0070C0"/>
                </a:solidFill>
              </a:rPr>
              <a:t>group_all</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a:t>
            </a:r>
            <a:r>
              <a:rPr lang="en-IN" dirty="0">
                <a:solidFill>
                  <a:srgbClr val="0070C0"/>
                </a:solidFill>
              </a:rPr>
              <a:t>all,{(8,Bharathi,Nambiayar,24,9848022333,Chennai),(7,Komal,Nayak,24,9848022334 ,</a:t>
            </a:r>
            <a:r>
              <a:rPr lang="en-IN" dirty="0" err="1">
                <a:solidFill>
                  <a:srgbClr val="0070C0"/>
                </a:solidFill>
              </a:rPr>
              <a:t>trivendram</a:t>
            </a:r>
            <a:r>
              <a:rPr lang="en-IN" dirty="0">
                <a:solidFill>
                  <a:srgbClr val="0070C0"/>
                </a:solidFill>
              </a:rPr>
              <a:t>), (6,Archana,Mishra,23,9848022335,Chennai),(5,Trupthi,Mohanthy,23,9848022336,Bhuw </a:t>
            </a:r>
            <a:r>
              <a:rPr lang="en-IN" dirty="0" err="1">
                <a:solidFill>
                  <a:srgbClr val="0070C0"/>
                </a:solidFill>
              </a:rPr>
              <a:t>aneshwar</a:t>
            </a:r>
            <a:r>
              <a:rPr lang="en-IN" dirty="0">
                <a:solidFill>
                  <a:srgbClr val="0070C0"/>
                </a:solidFill>
              </a:rPr>
              <a:t>), (4,Preethi,Agarwal,21,9848022330,Pune),(3,Rajesh,Khanna,22,9848022339,Delhi), (2,siddarth,Battacharya,22,9848022338,Kolkata),(1,Rajiv,Reddy,21,9848022337,Hyd </a:t>
            </a:r>
            <a:r>
              <a:rPr lang="en-IN" dirty="0" err="1">
                <a:solidFill>
                  <a:srgbClr val="0070C0"/>
                </a:solidFill>
              </a:rPr>
              <a:t>erabad</a:t>
            </a:r>
            <a:r>
              <a:rPr lang="en-IN" dirty="0">
                <a:solidFill>
                  <a:srgbClr val="0070C0"/>
                </a:solidFill>
              </a:rPr>
              <a:t>)})</a:t>
            </a:r>
          </a:p>
        </p:txBody>
      </p:sp>
    </p:spTree>
    <p:extLst>
      <p:ext uri="{BB962C8B-B14F-4D97-AF65-F5344CB8AC3E}">
        <p14:creationId xmlns:p14="http://schemas.microsoft.com/office/powerpoint/2010/main" val="2863055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Cogroup</a:t>
            </a:r>
            <a:r>
              <a:rPr lang="en-IN" dirty="0"/>
              <a:t> Operator</a:t>
            </a:r>
            <a:br>
              <a:rPr lang="en-IN" dirty="0"/>
            </a:br>
            <a:endParaRPr lang="en-IN" dirty="0"/>
          </a:p>
        </p:txBody>
      </p:sp>
      <p:sp>
        <p:nvSpPr>
          <p:cNvPr id="3" name="Content Placeholder 2"/>
          <p:cNvSpPr>
            <a:spLocks noGrp="1"/>
          </p:cNvSpPr>
          <p:nvPr>
            <p:ph idx="1"/>
          </p:nvPr>
        </p:nvSpPr>
        <p:spPr/>
        <p:txBody>
          <a:bodyPr/>
          <a:lstStyle/>
          <a:p>
            <a:r>
              <a:rPr lang="en-IN" dirty="0"/>
              <a:t>The </a:t>
            </a:r>
            <a:r>
              <a:rPr lang="en-IN" b="1" dirty="0"/>
              <a:t>COGROUP</a:t>
            </a:r>
            <a:r>
              <a:rPr lang="en-IN" dirty="0"/>
              <a:t> operator works more or less in the same way as the </a:t>
            </a:r>
            <a:r>
              <a:rPr lang="en-IN" dirty="0">
                <a:hlinkClick r:id="rId2"/>
              </a:rPr>
              <a:t>GROUP</a:t>
            </a:r>
            <a:r>
              <a:rPr lang="en-IN" dirty="0"/>
              <a:t> operator. The only difference between the two operators is that the </a:t>
            </a:r>
            <a:r>
              <a:rPr lang="en-IN" b="1" dirty="0"/>
              <a:t>group</a:t>
            </a:r>
            <a:r>
              <a:rPr lang="en-IN" dirty="0"/>
              <a:t> operator is normally used with one relation, while the </a:t>
            </a:r>
            <a:r>
              <a:rPr lang="en-IN" b="1" dirty="0" err="1"/>
              <a:t>cogroup</a:t>
            </a:r>
            <a:r>
              <a:rPr lang="en-IN" dirty="0"/>
              <a:t> operator is used in statements involving two or more relations.</a:t>
            </a:r>
          </a:p>
        </p:txBody>
      </p:sp>
    </p:spTree>
    <p:extLst>
      <p:ext uri="{BB962C8B-B14F-4D97-AF65-F5344CB8AC3E}">
        <p14:creationId xmlns:p14="http://schemas.microsoft.com/office/powerpoint/2010/main" val="2236224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548680"/>
            <a:ext cx="8229600" cy="5829280"/>
          </a:xfrm>
        </p:spPr>
        <p:txBody>
          <a:bodyPr>
            <a:normAutofit fontScale="85000" lnSpcReduction="20000"/>
          </a:bodyPr>
          <a:lstStyle/>
          <a:p>
            <a:pPr marL="0" indent="0">
              <a:buNone/>
            </a:pPr>
            <a:r>
              <a:rPr lang="en-IN" dirty="0"/>
              <a:t>Grouping Two Relations using </a:t>
            </a:r>
            <a:r>
              <a:rPr lang="en-IN" dirty="0" err="1"/>
              <a:t>Cogroup</a:t>
            </a:r>
            <a:endParaRPr lang="en-IN" dirty="0"/>
          </a:p>
          <a:p>
            <a:pPr marL="0" indent="0">
              <a:buNone/>
            </a:pPr>
            <a:r>
              <a:rPr lang="en-IN" dirty="0"/>
              <a:t>Assume that we have two files namely </a:t>
            </a:r>
            <a:r>
              <a:rPr lang="en-IN" b="1" dirty="0"/>
              <a:t>student_details.txt</a:t>
            </a:r>
            <a:r>
              <a:rPr lang="en-IN" dirty="0"/>
              <a:t> and </a:t>
            </a:r>
            <a:r>
              <a:rPr lang="en-IN" b="1" dirty="0"/>
              <a:t>employee_details.txt</a:t>
            </a:r>
            <a:r>
              <a:rPr lang="en-IN" dirty="0"/>
              <a:t> in the HDFS directory </a:t>
            </a:r>
            <a:r>
              <a:rPr lang="en-IN" b="1" dirty="0"/>
              <a:t>/</a:t>
            </a:r>
            <a:r>
              <a:rPr lang="en-IN" b="1" dirty="0" err="1"/>
              <a:t>pig_data</a:t>
            </a:r>
            <a:r>
              <a:rPr lang="en-IN" b="1" dirty="0"/>
              <a:t>/</a:t>
            </a:r>
            <a:r>
              <a:rPr lang="en-IN" dirty="0"/>
              <a:t> as shown below.</a:t>
            </a:r>
          </a:p>
          <a:p>
            <a:pPr marL="0" indent="0">
              <a:buNone/>
            </a:pPr>
            <a:r>
              <a:rPr lang="en-IN" b="1" dirty="0" smtClean="0"/>
              <a:t>student_details.txt</a:t>
            </a:r>
          </a:p>
          <a:p>
            <a:pPr marL="365760" lvl="1" indent="0">
              <a:buNone/>
            </a:pPr>
            <a:r>
              <a:rPr lang="en-IN" dirty="0" smtClean="0">
                <a:solidFill>
                  <a:srgbClr val="002060"/>
                </a:solidFill>
              </a:rPr>
              <a:t>001,Rajiv,Reddy,21,9848022337,Hyderabad </a:t>
            </a:r>
            <a:r>
              <a:rPr lang="en-IN" dirty="0">
                <a:solidFill>
                  <a:srgbClr val="002060"/>
                </a:solidFill>
              </a:rPr>
              <a:t>002,siddarth,Battacharya,22,9848022338,Kolkata 003,Rajesh,Khanna,22,9848022339,Delhi 004,Preethi,Agarwal,21,9848022330,Pune 005,Trupthi,Mohanthy,23,9848022336,Bhuwaneshwar 006,Archana,Mishra,23,9848022335,Chennai 007,Komal,Nayak,24,9848022334,trivendram 008,Bharathi,Nambiayar,24,9848022333,Chennai </a:t>
            </a:r>
            <a:endParaRPr lang="en-IN" dirty="0" smtClean="0">
              <a:solidFill>
                <a:srgbClr val="002060"/>
              </a:solidFill>
            </a:endParaRPr>
          </a:p>
          <a:p>
            <a:pPr marL="0" indent="0">
              <a:buNone/>
            </a:pPr>
            <a:r>
              <a:rPr lang="en-IN" b="1" dirty="0" smtClean="0"/>
              <a:t>employee_details.txt</a:t>
            </a:r>
            <a:endParaRPr lang="en-IN" dirty="0"/>
          </a:p>
          <a:p>
            <a:pPr marL="365760" lvl="1" indent="0">
              <a:buNone/>
            </a:pPr>
            <a:r>
              <a:rPr lang="en-IN" dirty="0">
                <a:solidFill>
                  <a:srgbClr val="002060"/>
                </a:solidFill>
              </a:rPr>
              <a:t>001,Robin,22,newyork </a:t>
            </a:r>
            <a:endParaRPr lang="en-IN" dirty="0" smtClean="0">
              <a:solidFill>
                <a:srgbClr val="002060"/>
              </a:solidFill>
            </a:endParaRPr>
          </a:p>
          <a:p>
            <a:pPr marL="365760" lvl="1" indent="0">
              <a:buNone/>
            </a:pPr>
            <a:r>
              <a:rPr lang="en-IN" dirty="0" smtClean="0">
                <a:solidFill>
                  <a:srgbClr val="002060"/>
                </a:solidFill>
              </a:rPr>
              <a:t>002,BOB,23,Kolkata </a:t>
            </a:r>
          </a:p>
          <a:p>
            <a:pPr marL="365760" lvl="1" indent="0">
              <a:buNone/>
            </a:pPr>
            <a:r>
              <a:rPr lang="en-IN" dirty="0" smtClean="0">
                <a:solidFill>
                  <a:srgbClr val="002060"/>
                </a:solidFill>
              </a:rPr>
              <a:t>003,Maya,23,Tokyo </a:t>
            </a:r>
          </a:p>
          <a:p>
            <a:pPr marL="365760" lvl="1" indent="0">
              <a:buNone/>
            </a:pPr>
            <a:r>
              <a:rPr lang="en-IN" dirty="0" smtClean="0">
                <a:solidFill>
                  <a:srgbClr val="002060"/>
                </a:solidFill>
              </a:rPr>
              <a:t>004,Sara,25,London </a:t>
            </a:r>
          </a:p>
          <a:p>
            <a:pPr marL="365760" lvl="1" indent="0">
              <a:buNone/>
            </a:pPr>
            <a:r>
              <a:rPr lang="en-IN" dirty="0" smtClean="0">
                <a:solidFill>
                  <a:srgbClr val="002060"/>
                </a:solidFill>
              </a:rPr>
              <a:t>005,David,23,Bhuwaneshwar </a:t>
            </a:r>
          </a:p>
          <a:p>
            <a:pPr marL="365760" lvl="1" indent="0">
              <a:buNone/>
            </a:pPr>
            <a:r>
              <a:rPr lang="en-IN" dirty="0" smtClean="0">
                <a:solidFill>
                  <a:srgbClr val="002060"/>
                </a:solidFill>
              </a:rPr>
              <a:t>006,Maggy,22,Chennai</a:t>
            </a:r>
            <a:endParaRPr lang="en-IN" dirty="0">
              <a:solidFill>
                <a:srgbClr val="002060"/>
              </a:solidFill>
            </a:endParaRPr>
          </a:p>
        </p:txBody>
      </p:sp>
    </p:spTree>
    <p:extLst>
      <p:ext uri="{BB962C8B-B14F-4D97-AF65-F5344CB8AC3E}">
        <p14:creationId xmlns:p14="http://schemas.microsoft.com/office/powerpoint/2010/main" val="183718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Applications of Apache Pig:</a:t>
            </a:r>
            <a:br>
              <a:rPr lang="en-IN" dirty="0"/>
            </a:br>
            <a:endParaRPr lang="en-IN" dirty="0"/>
          </a:p>
        </p:txBody>
      </p:sp>
      <p:sp>
        <p:nvSpPr>
          <p:cNvPr id="3" name="Content Placeholder 2"/>
          <p:cNvSpPr>
            <a:spLocks noGrp="1"/>
          </p:cNvSpPr>
          <p:nvPr>
            <p:ph idx="1"/>
          </p:nvPr>
        </p:nvSpPr>
        <p:spPr/>
        <p:txBody>
          <a:bodyPr/>
          <a:lstStyle/>
          <a:p>
            <a:pPr marL="0" indent="0">
              <a:buNone/>
            </a:pPr>
            <a:r>
              <a:rPr lang="en-IN" dirty="0" smtClean="0"/>
              <a:t>Apache </a:t>
            </a:r>
            <a:r>
              <a:rPr lang="en-IN" dirty="0"/>
              <a:t>Pig is generally used by data scientists for performing tasks involving ad-hoc processing and quick prototyping. Apache Pig is used −</a:t>
            </a:r>
          </a:p>
          <a:p>
            <a:r>
              <a:rPr lang="en-IN" dirty="0" smtClean="0"/>
              <a:t>To </a:t>
            </a:r>
            <a:r>
              <a:rPr lang="en-IN" dirty="0"/>
              <a:t>process huge data sources such as web logs.</a:t>
            </a:r>
          </a:p>
          <a:p>
            <a:r>
              <a:rPr lang="en-IN" dirty="0"/>
              <a:t>To perform data processing for search platforms.</a:t>
            </a:r>
          </a:p>
          <a:p>
            <a:r>
              <a:rPr lang="en-IN" dirty="0"/>
              <a:t>To process time sensitive data loads.</a:t>
            </a:r>
          </a:p>
        </p:txBody>
      </p:sp>
    </p:spTree>
    <p:extLst>
      <p:ext uri="{BB962C8B-B14F-4D97-AF65-F5344CB8AC3E}">
        <p14:creationId xmlns:p14="http://schemas.microsoft.com/office/powerpoint/2010/main" val="3062111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692696"/>
            <a:ext cx="8784976" cy="5631904"/>
          </a:xfrm>
        </p:spPr>
        <p:txBody>
          <a:bodyPr>
            <a:normAutofit/>
          </a:bodyPr>
          <a:lstStyle/>
          <a:p>
            <a:pPr marL="0" indent="0">
              <a:buNone/>
            </a:pPr>
            <a:r>
              <a:rPr lang="en-IN" dirty="0"/>
              <a:t>And we have loaded these files into Pig with the relation names </a:t>
            </a:r>
            <a:r>
              <a:rPr lang="en-IN" b="1" dirty="0" err="1"/>
              <a:t>student_details</a:t>
            </a:r>
            <a:r>
              <a:rPr lang="en-IN" dirty="0"/>
              <a:t> and </a:t>
            </a:r>
            <a:r>
              <a:rPr lang="en-IN" b="1" dirty="0" err="1"/>
              <a:t>employee_details</a:t>
            </a:r>
            <a:r>
              <a:rPr lang="en-IN" dirty="0"/>
              <a:t> respectively, as shown below.</a:t>
            </a:r>
          </a:p>
          <a:p>
            <a:pPr marL="365760" lvl="1" indent="0">
              <a:buNone/>
            </a:pPr>
            <a:r>
              <a:rPr lang="en-IN" dirty="0" smtClean="0"/>
              <a:t> </a:t>
            </a:r>
            <a:r>
              <a:rPr lang="en-IN" dirty="0" smtClean="0">
                <a:solidFill>
                  <a:srgbClr val="0070C0"/>
                </a:solidFill>
              </a:rPr>
              <a:t>grunt</a:t>
            </a:r>
            <a:r>
              <a:rPr lang="en-IN" dirty="0">
                <a:solidFill>
                  <a:srgbClr val="0070C0"/>
                </a:solidFill>
              </a:rPr>
              <a:t>&gt; </a:t>
            </a:r>
            <a:r>
              <a:rPr lang="en-IN" dirty="0" err="1">
                <a:solidFill>
                  <a:srgbClr val="0070C0"/>
                </a:solidFill>
              </a:rPr>
              <a:t>student_details</a:t>
            </a:r>
            <a:r>
              <a:rPr lang="en-IN" dirty="0">
                <a:solidFill>
                  <a:srgbClr val="0070C0"/>
                </a:solidFill>
              </a:rPr>
              <a:t>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/student_details.txt' USING PigStorage(',') as (</a:t>
            </a:r>
            <a:r>
              <a:rPr lang="en-IN" dirty="0" err="1">
                <a:solidFill>
                  <a:srgbClr val="0070C0"/>
                </a:solidFill>
              </a:rPr>
              <a:t>id:int</a:t>
            </a:r>
            <a:r>
              <a:rPr lang="en-IN" dirty="0">
                <a:solidFill>
                  <a:srgbClr val="0070C0"/>
                </a:solidFill>
              </a:rPr>
              <a:t>, </a:t>
            </a:r>
            <a:r>
              <a:rPr lang="en-IN" dirty="0" err="1">
                <a:solidFill>
                  <a:srgbClr val="0070C0"/>
                </a:solidFill>
              </a:rPr>
              <a:t>firstname:chararray</a:t>
            </a:r>
            <a:r>
              <a:rPr lang="en-IN" dirty="0">
                <a:solidFill>
                  <a:srgbClr val="0070C0"/>
                </a:solidFill>
              </a:rPr>
              <a:t>, </a:t>
            </a:r>
            <a:r>
              <a:rPr lang="en-IN" dirty="0" err="1">
                <a:solidFill>
                  <a:srgbClr val="0070C0"/>
                </a:solidFill>
              </a:rPr>
              <a:t>lastname:chararray</a:t>
            </a:r>
            <a:r>
              <a:rPr lang="en-IN" dirty="0">
                <a:solidFill>
                  <a:srgbClr val="0070C0"/>
                </a:solidFill>
              </a:rPr>
              <a:t>, </a:t>
            </a:r>
            <a:r>
              <a:rPr lang="en-IN" dirty="0" err="1">
                <a:solidFill>
                  <a:srgbClr val="0070C0"/>
                </a:solidFill>
              </a:rPr>
              <a:t>age:int</a:t>
            </a:r>
            <a:r>
              <a:rPr lang="en-IN" dirty="0">
                <a:solidFill>
                  <a:srgbClr val="0070C0"/>
                </a:solidFill>
              </a:rPr>
              <a:t>, </a:t>
            </a:r>
            <a:r>
              <a:rPr lang="en-IN" dirty="0" err="1">
                <a:solidFill>
                  <a:srgbClr val="0070C0"/>
                </a:solidFill>
              </a:rPr>
              <a:t>phone:chararray</a:t>
            </a:r>
            <a:r>
              <a:rPr lang="en-IN" dirty="0">
                <a:solidFill>
                  <a:srgbClr val="0070C0"/>
                </a:solidFill>
              </a:rPr>
              <a:t>, </a:t>
            </a:r>
            <a:r>
              <a:rPr lang="en-IN" dirty="0" err="1">
                <a:solidFill>
                  <a:srgbClr val="0070C0"/>
                </a:solidFill>
              </a:rPr>
              <a:t>city:chararray</a:t>
            </a:r>
            <a:r>
              <a:rPr lang="en-IN" dirty="0">
                <a:solidFill>
                  <a:srgbClr val="0070C0"/>
                </a:solidFill>
              </a:rPr>
              <a:t>); </a:t>
            </a:r>
            <a:endParaRPr lang="en-IN" dirty="0" smtClean="0">
              <a:solidFill>
                <a:srgbClr val="0070C0"/>
              </a:solidFill>
            </a:endParaRPr>
          </a:p>
          <a:p>
            <a:pPr marL="365760" lvl="1" indent="0">
              <a:buNone/>
            </a:pPr>
            <a:endParaRPr lang="en-IN" dirty="0" smtClean="0">
              <a:solidFill>
                <a:srgbClr val="0070C0"/>
              </a:solidFill>
            </a:endParaRPr>
          </a:p>
          <a:p>
            <a:pPr marL="365760" lvl="1" indent="0">
              <a:buNone/>
            </a:pPr>
            <a:r>
              <a:rPr lang="en-IN" dirty="0" smtClean="0">
                <a:solidFill>
                  <a:srgbClr val="0070C0"/>
                </a:solidFill>
              </a:rPr>
              <a:t>grunt</a:t>
            </a:r>
            <a:r>
              <a:rPr lang="en-IN" dirty="0">
                <a:solidFill>
                  <a:srgbClr val="0070C0"/>
                </a:solidFill>
              </a:rPr>
              <a:t>&gt; </a:t>
            </a:r>
            <a:r>
              <a:rPr lang="en-IN" dirty="0" err="1">
                <a:solidFill>
                  <a:srgbClr val="0070C0"/>
                </a:solidFill>
              </a:rPr>
              <a:t>employee_details</a:t>
            </a:r>
            <a:r>
              <a:rPr lang="en-IN" dirty="0">
                <a:solidFill>
                  <a:srgbClr val="0070C0"/>
                </a:solidFill>
              </a:rPr>
              <a:t>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/employee_details.txt' USING PigStorage(',') as (</a:t>
            </a:r>
            <a:r>
              <a:rPr lang="en-IN" dirty="0" err="1">
                <a:solidFill>
                  <a:srgbClr val="0070C0"/>
                </a:solidFill>
              </a:rPr>
              <a:t>id:int</a:t>
            </a:r>
            <a:r>
              <a:rPr lang="en-IN" dirty="0">
                <a:solidFill>
                  <a:srgbClr val="0070C0"/>
                </a:solidFill>
              </a:rPr>
              <a:t>, </a:t>
            </a:r>
            <a:r>
              <a:rPr lang="en-IN" dirty="0" err="1">
                <a:solidFill>
                  <a:srgbClr val="0070C0"/>
                </a:solidFill>
              </a:rPr>
              <a:t>name:chararray</a:t>
            </a:r>
            <a:r>
              <a:rPr lang="en-IN" dirty="0">
                <a:solidFill>
                  <a:srgbClr val="0070C0"/>
                </a:solidFill>
              </a:rPr>
              <a:t>, </a:t>
            </a:r>
            <a:r>
              <a:rPr lang="en-IN" dirty="0" err="1">
                <a:solidFill>
                  <a:srgbClr val="0070C0"/>
                </a:solidFill>
              </a:rPr>
              <a:t>age:int</a:t>
            </a:r>
            <a:r>
              <a:rPr lang="en-IN" dirty="0">
                <a:solidFill>
                  <a:srgbClr val="0070C0"/>
                </a:solidFill>
              </a:rPr>
              <a:t>, </a:t>
            </a:r>
            <a:r>
              <a:rPr lang="en-IN" dirty="0" err="1">
                <a:solidFill>
                  <a:srgbClr val="0070C0"/>
                </a:solidFill>
              </a:rPr>
              <a:t>city:chararray</a:t>
            </a:r>
            <a:r>
              <a:rPr lang="en-IN" dirty="0" smtClean="0">
                <a:solidFill>
                  <a:srgbClr val="0070C0"/>
                </a:solidFill>
              </a:rPr>
              <a:t>);</a:t>
            </a:r>
          </a:p>
          <a:p>
            <a:pPr marL="365760" lvl="1" indent="0">
              <a:buNone/>
            </a:pPr>
            <a:r>
              <a:rPr lang="en-IN" dirty="0">
                <a:solidFill>
                  <a:srgbClr val="0070C0"/>
                </a:solidFill>
              </a:rPr>
              <a:t>grunt&gt; </a:t>
            </a:r>
            <a:r>
              <a:rPr lang="en-IN" dirty="0" err="1">
                <a:solidFill>
                  <a:srgbClr val="0070C0"/>
                </a:solidFill>
              </a:rPr>
              <a:t>cogroup_data</a:t>
            </a:r>
            <a:r>
              <a:rPr lang="en-IN" dirty="0">
                <a:solidFill>
                  <a:srgbClr val="0070C0"/>
                </a:solidFill>
              </a:rPr>
              <a:t> = COGROUP </a:t>
            </a:r>
            <a:r>
              <a:rPr lang="en-IN" dirty="0" err="1">
                <a:solidFill>
                  <a:srgbClr val="0070C0"/>
                </a:solidFill>
              </a:rPr>
              <a:t>student_details</a:t>
            </a:r>
            <a:r>
              <a:rPr lang="en-IN" dirty="0">
                <a:solidFill>
                  <a:srgbClr val="0070C0"/>
                </a:solidFill>
              </a:rPr>
              <a:t> by age, </a:t>
            </a:r>
            <a:r>
              <a:rPr lang="en-IN" dirty="0" err="1">
                <a:solidFill>
                  <a:srgbClr val="0070C0"/>
                </a:solidFill>
              </a:rPr>
              <a:t>employee_details</a:t>
            </a:r>
            <a:r>
              <a:rPr lang="en-IN" dirty="0">
                <a:solidFill>
                  <a:srgbClr val="0070C0"/>
                </a:solidFill>
              </a:rPr>
              <a:t> by age;</a:t>
            </a:r>
          </a:p>
        </p:txBody>
      </p:sp>
    </p:spTree>
    <p:extLst>
      <p:ext uri="{BB962C8B-B14F-4D97-AF65-F5344CB8AC3E}">
        <p14:creationId xmlns:p14="http://schemas.microsoft.com/office/powerpoint/2010/main" val="36960050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Verification</a:t>
            </a:r>
            <a:br>
              <a:rPr lang="en-IN" dirty="0"/>
            </a:br>
            <a:endParaRPr lang="en-IN" dirty="0"/>
          </a:p>
        </p:txBody>
      </p:sp>
      <p:sp>
        <p:nvSpPr>
          <p:cNvPr id="3" name="Content Placeholder 2"/>
          <p:cNvSpPr>
            <a:spLocks noGrp="1"/>
          </p:cNvSpPr>
          <p:nvPr>
            <p:ph idx="1"/>
          </p:nvPr>
        </p:nvSpPr>
        <p:spPr>
          <a:xfrm>
            <a:off x="323528" y="1412776"/>
            <a:ext cx="8363272" cy="4911824"/>
          </a:xfrm>
        </p:spPr>
        <p:txBody>
          <a:bodyPr>
            <a:normAutofit fontScale="92500" lnSpcReduction="10000"/>
          </a:bodyPr>
          <a:lstStyle/>
          <a:p>
            <a:pPr marL="0" indent="0">
              <a:buNone/>
            </a:pPr>
            <a:r>
              <a:rPr lang="en-IN" dirty="0" smtClean="0"/>
              <a:t>Verify </a:t>
            </a:r>
            <a:r>
              <a:rPr lang="en-IN" dirty="0"/>
              <a:t>the relation </a:t>
            </a:r>
            <a:r>
              <a:rPr lang="en-IN" b="1" dirty="0" err="1"/>
              <a:t>cogroup_data</a:t>
            </a:r>
            <a:r>
              <a:rPr lang="en-IN" dirty="0"/>
              <a:t> using the </a:t>
            </a:r>
            <a:r>
              <a:rPr lang="en-IN" b="1" dirty="0"/>
              <a:t>DUMP</a:t>
            </a:r>
            <a:r>
              <a:rPr lang="en-IN" dirty="0"/>
              <a:t> operator as shown below.</a:t>
            </a:r>
          </a:p>
          <a:p>
            <a:pPr marL="365760" lvl="1" indent="0">
              <a:buNone/>
            </a:pPr>
            <a:r>
              <a:rPr lang="en-IN" dirty="0">
                <a:solidFill>
                  <a:srgbClr val="0070C0"/>
                </a:solidFill>
              </a:rPr>
              <a:t>grunt&gt; Dump </a:t>
            </a:r>
            <a:r>
              <a:rPr lang="en-IN" dirty="0" err="1">
                <a:solidFill>
                  <a:srgbClr val="0070C0"/>
                </a:solidFill>
              </a:rPr>
              <a:t>cogroup_data;Output</a:t>
            </a:r>
            <a:endParaRPr lang="en-IN" dirty="0">
              <a:solidFill>
                <a:srgbClr val="0070C0"/>
              </a:solidFill>
            </a:endParaRPr>
          </a:p>
          <a:p>
            <a:pPr marL="0" indent="0">
              <a:buNone/>
            </a:pPr>
            <a:r>
              <a:rPr lang="en-IN" dirty="0"/>
              <a:t>It will produce the following output, displaying the contents of the relation named </a:t>
            </a:r>
            <a:r>
              <a:rPr lang="en-IN" b="1" dirty="0" err="1"/>
              <a:t>cogroup_data</a:t>
            </a:r>
            <a:r>
              <a:rPr lang="en-IN" dirty="0"/>
              <a:t> as shown below.</a:t>
            </a:r>
          </a:p>
          <a:p>
            <a:pPr marL="365760" lvl="1" indent="0">
              <a:buNone/>
            </a:pPr>
            <a:r>
              <a:rPr lang="en-IN" dirty="0">
                <a:solidFill>
                  <a:srgbClr val="002060"/>
                </a:solidFill>
              </a:rPr>
              <a:t>(21,{(4,Preethi,Agarwal,21,9848022330,Pune), (1,Rajiv,Reddy,21,9848022337,Hyderabad)}, { }) (22,{ (3,Rajesh,Khanna,22,9848022339,Delhi), (2,siddarth,Battacharya,22,9848022338,Kolkata) }, { (6,Maggy,22,Chennai),(1,Robin,22,newyork) }) (23,{(6,Archana,Mishra,23,9848022335,Chennai),(5,Trupthi,Mohanthy,23,9848022336 ,</a:t>
            </a:r>
            <a:r>
              <a:rPr lang="en-IN" dirty="0" err="1">
                <a:solidFill>
                  <a:srgbClr val="002060"/>
                </a:solidFill>
              </a:rPr>
              <a:t>Bhuwaneshwar</a:t>
            </a:r>
            <a:r>
              <a:rPr lang="en-IN" dirty="0">
                <a:solidFill>
                  <a:srgbClr val="002060"/>
                </a:solidFill>
              </a:rPr>
              <a:t>)}, {(5,David,23,Bhuwaneshwar),(3,Maya,23,Tokyo),(2,BOB,23,Kolkata)}) </a:t>
            </a:r>
          </a:p>
        </p:txBody>
      </p:sp>
    </p:spTree>
    <p:extLst>
      <p:ext uri="{BB962C8B-B14F-4D97-AF65-F5344CB8AC3E}">
        <p14:creationId xmlns:p14="http://schemas.microsoft.com/office/powerpoint/2010/main" val="22428410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62" y="387789"/>
            <a:ext cx="7543800" cy="596023"/>
          </a:xfrm>
        </p:spPr>
        <p:txBody>
          <a:bodyPr>
            <a:normAutofit fontScale="90000"/>
          </a:bodyPr>
          <a:lstStyle/>
          <a:p>
            <a:r>
              <a:rPr lang="en-US" dirty="0"/>
              <a:t>GROUP. . .ALL</a:t>
            </a:r>
          </a:p>
        </p:txBody>
      </p:sp>
      <p:sp>
        <p:nvSpPr>
          <p:cNvPr id="3" name="Content Placeholder 2"/>
          <p:cNvSpPr>
            <a:spLocks noGrp="1"/>
          </p:cNvSpPr>
          <p:nvPr>
            <p:ph idx="1"/>
          </p:nvPr>
        </p:nvSpPr>
        <p:spPr>
          <a:xfrm>
            <a:off x="240475" y="1211283"/>
            <a:ext cx="8790709" cy="5474525"/>
          </a:xfrm>
        </p:spPr>
        <p:txBody>
          <a:bodyPr>
            <a:normAutofit fontScale="92500" lnSpcReduction="20000"/>
          </a:bodyPr>
          <a:lstStyle/>
          <a:p>
            <a:r>
              <a:rPr lang="en-US" dirty="0"/>
              <a:t>Use the GROUP…ALL operator to group data</a:t>
            </a:r>
          </a:p>
          <a:p>
            <a:pPr lvl="1"/>
            <a:r>
              <a:rPr lang="en-US" dirty="0"/>
              <a:t>Use GROUP when only one relation is involved</a:t>
            </a:r>
          </a:p>
          <a:p>
            <a:pPr lvl="1"/>
            <a:r>
              <a:rPr lang="en-US" dirty="0"/>
              <a:t>Use COGROUP with multiple relations are involved</a:t>
            </a:r>
          </a:p>
          <a:p>
            <a:r>
              <a:rPr lang="en-US" dirty="0"/>
              <a:t>Basic syntax:</a:t>
            </a:r>
          </a:p>
          <a:p>
            <a:pPr lvl="1" indent="-395288">
              <a:buNone/>
            </a:pPr>
            <a:r>
              <a:rPr lang="en-US" dirty="0">
                <a:latin typeface="Courier New" panose="02070309020205020404" pitchFamily="49" charset="0"/>
                <a:cs typeface="Courier New" panose="02070309020205020404" pitchFamily="49" charset="0"/>
              </a:rPr>
              <a:t>alias2 = GROUP alias1 ALL; </a:t>
            </a:r>
          </a:p>
          <a:p>
            <a:r>
              <a:rPr lang="en-US" dirty="0"/>
              <a:t>Example:</a:t>
            </a:r>
          </a:p>
          <a:p>
            <a:pPr lvl="1" indent="-395288">
              <a:buNone/>
            </a:pPr>
            <a:r>
              <a:rPr lang="en-US" sz="2800" dirty="0">
                <a:latin typeface="Courier New" panose="02070309020205020404" pitchFamily="49" charset="0"/>
                <a:cs typeface="Courier New" panose="02070309020205020404" pitchFamily="49" charset="0"/>
              </a:rPr>
              <a:t>DUMP alias1;</a:t>
            </a:r>
          </a:p>
          <a:p>
            <a:pPr lvl="1" indent="-395288">
              <a:buNone/>
            </a:pPr>
            <a:r>
              <a:rPr lang="en-US" sz="2800" dirty="0">
                <a:latin typeface="Courier New" panose="02070309020205020404" pitchFamily="49" charset="0"/>
                <a:cs typeface="Courier New" panose="02070309020205020404" pitchFamily="49" charset="0"/>
              </a:rPr>
              <a:t>(John,18,4.0F) (Mary,19,3.8F) (Bill,20,3.9F) (Joe,18,3.8F)</a:t>
            </a:r>
          </a:p>
          <a:p>
            <a:pPr lvl="1" indent="-395288">
              <a:buNone/>
            </a:pPr>
            <a:r>
              <a:rPr lang="en-US" sz="2800" dirty="0">
                <a:latin typeface="Courier New" panose="02070309020205020404" pitchFamily="49" charset="0"/>
                <a:cs typeface="Courier New" panose="02070309020205020404" pitchFamily="49" charset="0"/>
              </a:rPr>
              <a:t>alias2 = GROUP alias1 BY col2;</a:t>
            </a:r>
          </a:p>
          <a:p>
            <a:pPr lvl="1" indent="-395288">
              <a:buNone/>
            </a:pPr>
            <a:r>
              <a:rPr lang="en-US" sz="2800" dirty="0">
                <a:latin typeface="Courier New" panose="02070309020205020404" pitchFamily="49" charset="0"/>
                <a:cs typeface="Courier New" panose="02070309020205020404" pitchFamily="49" charset="0"/>
              </a:rPr>
              <a:t>DUMP alias2;</a:t>
            </a:r>
          </a:p>
          <a:p>
            <a:pPr lvl="1" indent="-395288">
              <a:buNone/>
            </a:pPr>
            <a:r>
              <a:rPr lang="en-US" sz="2800" dirty="0">
                <a:latin typeface="Courier New" panose="02070309020205020404" pitchFamily="49" charset="0"/>
                <a:cs typeface="Courier New" panose="02070309020205020404" pitchFamily="49" charset="0"/>
              </a:rPr>
              <a:t>(18,{(John,18,4.0F),(Joe,18,3.8F)}) </a:t>
            </a:r>
          </a:p>
          <a:p>
            <a:pPr lvl="1" indent="-395288">
              <a:buNone/>
            </a:pPr>
            <a:r>
              <a:rPr lang="en-US" sz="2800" dirty="0">
                <a:latin typeface="Courier New" panose="02070309020205020404" pitchFamily="49" charset="0"/>
                <a:cs typeface="Courier New" panose="02070309020205020404" pitchFamily="49" charset="0"/>
              </a:rPr>
              <a:t>(19,{(Mary,19,3.8F)}) </a:t>
            </a:r>
          </a:p>
          <a:p>
            <a:pPr lvl="1" indent="-395288">
              <a:buNone/>
            </a:pPr>
            <a:r>
              <a:rPr lang="en-US" sz="2800" dirty="0">
                <a:latin typeface="Courier New" panose="02070309020205020404" pitchFamily="49" charset="0"/>
                <a:cs typeface="Courier New" panose="02070309020205020404" pitchFamily="49" charset="0"/>
              </a:rPr>
              <a:t>(20,{(Bill,20,3.9F)})</a:t>
            </a:r>
          </a:p>
        </p:txBody>
      </p:sp>
    </p:spTree>
    <p:extLst>
      <p:ext uri="{BB962C8B-B14F-4D97-AF65-F5344CB8AC3E}">
        <p14:creationId xmlns:p14="http://schemas.microsoft.com/office/powerpoint/2010/main" val="40111718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86" y="484632"/>
            <a:ext cx="7543800" cy="201168"/>
          </a:xfrm>
        </p:spPr>
        <p:txBody>
          <a:bodyPr>
            <a:normAutofit fontScale="90000"/>
          </a:bodyPr>
          <a:lstStyle/>
          <a:p>
            <a:r>
              <a:rPr lang="en-US" dirty="0"/>
              <a:t>ORDER. . .BY</a:t>
            </a:r>
          </a:p>
        </p:txBody>
      </p:sp>
      <p:sp>
        <p:nvSpPr>
          <p:cNvPr id="3" name="Content Placeholder 2"/>
          <p:cNvSpPr>
            <a:spLocks noGrp="1"/>
          </p:cNvSpPr>
          <p:nvPr>
            <p:ph idx="1"/>
          </p:nvPr>
        </p:nvSpPr>
        <p:spPr>
          <a:xfrm>
            <a:off x="320634" y="1246197"/>
            <a:ext cx="8594766" cy="5356484"/>
          </a:xfrm>
        </p:spPr>
        <p:txBody>
          <a:bodyPr>
            <a:normAutofit fontScale="85000" lnSpcReduction="20000"/>
          </a:bodyPr>
          <a:lstStyle/>
          <a:p>
            <a:r>
              <a:rPr lang="en-US" sz="3200" dirty="0"/>
              <a:t>Use the ORDER…BY operator to sort a relation based on one or more fields</a:t>
            </a:r>
          </a:p>
          <a:p>
            <a:r>
              <a:rPr lang="en-US" dirty="0"/>
              <a:t>Basic syntax:</a:t>
            </a:r>
            <a:endParaRPr lang="en-US" sz="3200" dirty="0">
              <a:highlight>
                <a:srgbClr val="FFFF00"/>
              </a:highlight>
            </a:endParaRPr>
          </a:p>
          <a:p>
            <a:pPr lvl="1" indent="-395288">
              <a:buNone/>
            </a:pPr>
            <a:r>
              <a:rPr lang="en-US" sz="3200" dirty="0">
                <a:latin typeface="Courier New" panose="02070309020205020404" pitchFamily="49" charset="0"/>
                <a:cs typeface="Courier New" panose="02070309020205020404" pitchFamily="49" charset="0"/>
              </a:rPr>
              <a:t>alias = ORDER alias BY </a:t>
            </a:r>
            <a:r>
              <a:rPr lang="en-US" sz="3200" dirty="0" err="1">
                <a:latin typeface="Courier New" panose="02070309020205020404" pitchFamily="49" charset="0"/>
                <a:cs typeface="Courier New" panose="02070309020205020404" pitchFamily="49" charset="0"/>
              </a:rPr>
              <a:t>field_alias</a:t>
            </a:r>
            <a:r>
              <a:rPr lang="en-US" sz="3200" dirty="0">
                <a:latin typeface="Courier New" panose="02070309020205020404" pitchFamily="49" charset="0"/>
                <a:cs typeface="Courier New" panose="02070309020205020404" pitchFamily="49" charset="0"/>
              </a:rPr>
              <a:t> [ASC|DESC];</a:t>
            </a:r>
          </a:p>
          <a:p>
            <a:r>
              <a:rPr lang="en-US" dirty="0"/>
              <a:t>Example:</a:t>
            </a:r>
          </a:p>
          <a:p>
            <a:pPr lvl="1" indent="-395288">
              <a:buNone/>
            </a:pPr>
            <a:r>
              <a:rPr lang="en-US" sz="3200" dirty="0">
                <a:latin typeface="Courier New" panose="02070309020205020404" pitchFamily="49" charset="0"/>
                <a:cs typeface="Courier New" panose="02070309020205020404" pitchFamily="49" charset="0"/>
              </a:rPr>
              <a:t>DUMP alias1;</a:t>
            </a:r>
          </a:p>
          <a:p>
            <a:pPr lvl="1" indent="-395288">
              <a:buNone/>
            </a:pPr>
            <a:r>
              <a:rPr lang="en-US" sz="3200" dirty="0">
                <a:latin typeface="Courier New" panose="02070309020205020404" pitchFamily="49" charset="0"/>
                <a:cs typeface="Courier New" panose="02070309020205020404" pitchFamily="49" charset="0"/>
              </a:rPr>
              <a:t>(1,2,3) (4,2,1) (8,3,4) (4,3,3) (7,2,5) (8,4,3)</a:t>
            </a:r>
          </a:p>
          <a:p>
            <a:pPr lvl="1" indent="-395288">
              <a:buNone/>
            </a:pPr>
            <a:r>
              <a:rPr lang="en-US" sz="3200" dirty="0">
                <a:latin typeface="Courier New" panose="02070309020205020404" pitchFamily="49" charset="0"/>
                <a:cs typeface="Courier New" panose="02070309020205020404" pitchFamily="49" charset="0"/>
              </a:rPr>
              <a:t>alias2 = ORDER alias1 BY col3 DESC;</a:t>
            </a:r>
          </a:p>
          <a:p>
            <a:pPr lvl="1" indent="-395288">
              <a:buNone/>
            </a:pPr>
            <a:r>
              <a:rPr lang="en-US" sz="3200" dirty="0">
                <a:latin typeface="Courier New" panose="02070309020205020404" pitchFamily="49" charset="0"/>
                <a:cs typeface="Courier New" panose="02070309020205020404" pitchFamily="49" charset="0"/>
              </a:rPr>
              <a:t>DUMP alias2;</a:t>
            </a:r>
          </a:p>
          <a:p>
            <a:pPr lvl="1" indent="-395288">
              <a:buNone/>
            </a:pPr>
            <a:r>
              <a:rPr lang="en-US" sz="3200" dirty="0">
                <a:latin typeface="Courier New" panose="02070309020205020404" pitchFamily="49" charset="0"/>
                <a:cs typeface="Courier New" panose="02070309020205020404" pitchFamily="49" charset="0"/>
              </a:rPr>
              <a:t>(7,2,5) (8,3,4) (1,2,3) (4,3,3) (8,4,3) (4,2,1)</a:t>
            </a:r>
          </a:p>
        </p:txBody>
      </p:sp>
    </p:spTree>
    <p:extLst>
      <p:ext uri="{BB962C8B-B14F-4D97-AF65-F5344CB8AC3E}">
        <p14:creationId xmlns:p14="http://schemas.microsoft.com/office/powerpoint/2010/main" val="9310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86" y="484633"/>
            <a:ext cx="7543800" cy="346641"/>
          </a:xfrm>
        </p:spPr>
        <p:txBody>
          <a:bodyPr>
            <a:normAutofit fontScale="90000"/>
          </a:bodyPr>
          <a:lstStyle/>
          <a:p>
            <a:r>
              <a:rPr lang="en-US" dirty="0"/>
              <a:t>DISTINCT.</a:t>
            </a:r>
            <a:r>
              <a:rPr lang="en-US" dirty="0">
                <a:highlight>
                  <a:srgbClr val="00FFFF"/>
                </a:highlight>
              </a:rPr>
              <a:t> </a:t>
            </a:r>
            <a:r>
              <a:rPr lang="en-US" dirty="0"/>
              <a:t>. .</a:t>
            </a:r>
          </a:p>
        </p:txBody>
      </p:sp>
      <p:sp>
        <p:nvSpPr>
          <p:cNvPr id="3" name="Content Placeholder 2"/>
          <p:cNvSpPr>
            <a:spLocks noGrp="1"/>
          </p:cNvSpPr>
          <p:nvPr>
            <p:ph idx="1"/>
          </p:nvPr>
        </p:nvSpPr>
        <p:spPr>
          <a:xfrm>
            <a:off x="320634" y="1306286"/>
            <a:ext cx="8470075" cy="5296395"/>
          </a:xfrm>
        </p:spPr>
        <p:txBody>
          <a:bodyPr>
            <a:normAutofit fontScale="92500" lnSpcReduction="10000"/>
          </a:bodyPr>
          <a:lstStyle/>
          <a:p>
            <a:r>
              <a:rPr lang="en-US" sz="3200" dirty="0"/>
              <a:t>Use the DISTINCT operator to remove duplicate </a:t>
            </a:r>
            <a:r>
              <a:rPr lang="en-US" sz="3200" dirty="0" err="1"/>
              <a:t>tuples</a:t>
            </a:r>
            <a:r>
              <a:rPr lang="en-US" sz="3200" dirty="0"/>
              <a:t> in a relation.</a:t>
            </a:r>
          </a:p>
          <a:p>
            <a:r>
              <a:rPr lang="en-US" dirty="0"/>
              <a:t>Basic syntax:</a:t>
            </a:r>
          </a:p>
          <a:p>
            <a:pPr lvl="1" indent="-395288">
              <a:buNone/>
            </a:pPr>
            <a:r>
              <a:rPr lang="en-US" sz="3200" dirty="0">
                <a:latin typeface="Courier New" panose="02070309020205020404" pitchFamily="49" charset="0"/>
                <a:cs typeface="Courier New" panose="02070309020205020404" pitchFamily="49" charset="0"/>
              </a:rPr>
              <a:t>alias2 = DISTINCT alias1;</a:t>
            </a:r>
          </a:p>
          <a:p>
            <a:r>
              <a:rPr lang="en-US" dirty="0"/>
              <a:t>Example:</a:t>
            </a:r>
          </a:p>
          <a:p>
            <a:pPr lvl="1" indent="-395288">
              <a:buNone/>
            </a:pPr>
            <a:r>
              <a:rPr lang="en-US" sz="3200" dirty="0">
                <a:latin typeface="Courier New" panose="02070309020205020404" pitchFamily="49" charset="0"/>
                <a:cs typeface="Courier New" panose="02070309020205020404" pitchFamily="49" charset="0"/>
              </a:rPr>
              <a:t>DUMP alias1;</a:t>
            </a:r>
          </a:p>
          <a:p>
            <a:pPr lvl="1" indent="-395288">
              <a:buNone/>
            </a:pPr>
            <a:r>
              <a:rPr lang="en-US" sz="3200" dirty="0">
                <a:latin typeface="Courier New" panose="02070309020205020404" pitchFamily="49" charset="0"/>
                <a:cs typeface="Courier New" panose="02070309020205020404" pitchFamily="49" charset="0"/>
              </a:rPr>
              <a:t>(8,3,4) (1,2,3) (4,3,3) (4,3,3) (1,2,3)</a:t>
            </a:r>
          </a:p>
          <a:p>
            <a:pPr lvl="1" indent="-395288">
              <a:buNone/>
            </a:pPr>
            <a:r>
              <a:rPr lang="en-US" sz="3200" dirty="0">
                <a:latin typeface="Courier New" panose="02070309020205020404" pitchFamily="49" charset="0"/>
                <a:cs typeface="Courier New" panose="02070309020205020404" pitchFamily="49" charset="0"/>
              </a:rPr>
              <a:t>alias2= DISTINCT alias1;</a:t>
            </a:r>
          </a:p>
          <a:p>
            <a:pPr lvl="1" indent="-395288">
              <a:buNone/>
            </a:pPr>
            <a:r>
              <a:rPr lang="en-US" sz="3200" dirty="0">
                <a:latin typeface="Courier New" panose="02070309020205020404" pitchFamily="49" charset="0"/>
                <a:cs typeface="Courier New" panose="02070309020205020404" pitchFamily="49" charset="0"/>
              </a:rPr>
              <a:t>DUMP alias2;</a:t>
            </a:r>
          </a:p>
          <a:p>
            <a:pPr lvl="1" indent="-395288">
              <a:buNone/>
            </a:pPr>
            <a:r>
              <a:rPr lang="en-US" sz="3200" dirty="0">
                <a:latin typeface="Courier New" panose="02070309020205020404" pitchFamily="49" charset="0"/>
                <a:cs typeface="Courier New" panose="02070309020205020404" pitchFamily="49" charset="0"/>
              </a:rPr>
              <a:t>(8,3,4) (1,2,3) (4,3,3)</a:t>
            </a:r>
          </a:p>
          <a:p>
            <a:pPr indent="-395288">
              <a:buNone/>
            </a:pPr>
            <a:endParaRPr lang="en-US" dirty="0"/>
          </a:p>
        </p:txBody>
      </p:sp>
    </p:spTree>
    <p:extLst>
      <p:ext uri="{BB962C8B-B14F-4D97-AF65-F5344CB8AC3E}">
        <p14:creationId xmlns:p14="http://schemas.microsoft.com/office/powerpoint/2010/main" val="4138379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Join Operator</a:t>
            </a:r>
            <a:br>
              <a:rPr lang="en-IN" dirty="0"/>
            </a:br>
            <a:endParaRPr lang="en-IN" dirty="0"/>
          </a:p>
        </p:txBody>
      </p:sp>
      <p:sp>
        <p:nvSpPr>
          <p:cNvPr id="3" name="Content Placeholder 2"/>
          <p:cNvSpPr>
            <a:spLocks noGrp="1"/>
          </p:cNvSpPr>
          <p:nvPr>
            <p:ph idx="1"/>
          </p:nvPr>
        </p:nvSpPr>
        <p:spPr/>
        <p:txBody>
          <a:bodyPr/>
          <a:lstStyle/>
          <a:p>
            <a:r>
              <a:rPr lang="en-IN" dirty="0"/>
              <a:t>The </a:t>
            </a:r>
            <a:r>
              <a:rPr lang="en-IN" b="1" dirty="0"/>
              <a:t>JOIN</a:t>
            </a:r>
            <a:r>
              <a:rPr lang="en-IN" dirty="0"/>
              <a:t> operator is used to combine records from two or more relations. While performing a join operation, we declare one (or a group of) tuple(s) from each relation, as keys. When these keys match, the two particular tuples are matched, else the records are dropped. Joins can be of the following types −</a:t>
            </a:r>
          </a:p>
          <a:p>
            <a:pPr lvl="1"/>
            <a:r>
              <a:rPr lang="en-IN" dirty="0"/>
              <a:t>Self-join</a:t>
            </a:r>
          </a:p>
          <a:p>
            <a:pPr lvl="1"/>
            <a:r>
              <a:rPr lang="en-IN" dirty="0"/>
              <a:t>Inner-join</a:t>
            </a:r>
          </a:p>
          <a:p>
            <a:pPr lvl="1"/>
            <a:r>
              <a:rPr lang="en-IN" dirty="0"/>
              <a:t>Outer-join − left join, right join, and full join</a:t>
            </a:r>
          </a:p>
          <a:p>
            <a:endParaRPr lang="en-IN" dirty="0"/>
          </a:p>
        </p:txBody>
      </p:sp>
    </p:spTree>
    <p:extLst>
      <p:ext uri="{BB962C8B-B14F-4D97-AF65-F5344CB8AC3E}">
        <p14:creationId xmlns:p14="http://schemas.microsoft.com/office/powerpoint/2010/main" val="485956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a:t>customers.txt</a:t>
            </a:r>
            <a:endParaRPr lang="en-IN" dirty="0"/>
          </a:p>
          <a:p>
            <a:pPr marL="365760" lvl="1" indent="0">
              <a:buNone/>
            </a:pPr>
            <a:r>
              <a:rPr lang="en-IN" dirty="0">
                <a:solidFill>
                  <a:srgbClr val="002060"/>
                </a:solidFill>
              </a:rPr>
              <a:t>1,Ramesh,32,Ahmedabad,2000.00 2,Khilan,25,Delhi,1500.00 3,kaushik,23,Kota,2000.00 4,Chaitali,25,Mumbai,6500.00 5,Hardik,27,Bhopal,8500.00 6,Komal,22,MP,4500.00 7,Muffy,24,Indore,10000.00 </a:t>
            </a:r>
            <a:endParaRPr lang="en-IN" dirty="0" smtClean="0">
              <a:solidFill>
                <a:srgbClr val="002060"/>
              </a:solidFill>
            </a:endParaRPr>
          </a:p>
          <a:p>
            <a:pPr marL="0" indent="0">
              <a:buNone/>
            </a:pPr>
            <a:r>
              <a:rPr lang="en-IN" b="1" dirty="0" smtClean="0"/>
              <a:t>orders.txt</a:t>
            </a:r>
            <a:endParaRPr lang="en-IN" dirty="0"/>
          </a:p>
          <a:p>
            <a:pPr marL="365760" lvl="1" indent="0">
              <a:buNone/>
            </a:pPr>
            <a:r>
              <a:rPr lang="en-IN" dirty="0">
                <a:solidFill>
                  <a:srgbClr val="002060"/>
                </a:solidFill>
              </a:rPr>
              <a:t>102,2009-10-08 00:00:00,3,3000 100,2009-10-08 00:00:00,3,1500 101,2009-11-20 00:00:00,2,1560 103,2008-05-20 00:00:00,4,2060</a:t>
            </a:r>
          </a:p>
        </p:txBody>
      </p:sp>
    </p:spTree>
    <p:extLst>
      <p:ext uri="{BB962C8B-B14F-4D97-AF65-F5344CB8AC3E}">
        <p14:creationId xmlns:p14="http://schemas.microsoft.com/office/powerpoint/2010/main" val="436312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365760" lvl="1" indent="0">
              <a:buNone/>
            </a:pPr>
            <a:r>
              <a:rPr lang="en-IN" dirty="0">
                <a:solidFill>
                  <a:srgbClr val="0070C0"/>
                </a:solidFill>
              </a:rPr>
              <a:t>grunt&gt; customers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/customers.txt' USING PigStorage(',') as (</a:t>
            </a:r>
            <a:r>
              <a:rPr lang="en-IN" dirty="0" err="1">
                <a:solidFill>
                  <a:srgbClr val="0070C0"/>
                </a:solidFill>
              </a:rPr>
              <a:t>id:int</a:t>
            </a:r>
            <a:r>
              <a:rPr lang="en-IN" dirty="0">
                <a:solidFill>
                  <a:srgbClr val="0070C0"/>
                </a:solidFill>
              </a:rPr>
              <a:t>, </a:t>
            </a:r>
            <a:r>
              <a:rPr lang="en-IN" dirty="0" err="1">
                <a:solidFill>
                  <a:srgbClr val="0070C0"/>
                </a:solidFill>
              </a:rPr>
              <a:t>name:chararray</a:t>
            </a:r>
            <a:r>
              <a:rPr lang="en-IN" dirty="0">
                <a:solidFill>
                  <a:srgbClr val="0070C0"/>
                </a:solidFill>
              </a:rPr>
              <a:t>, </a:t>
            </a:r>
            <a:r>
              <a:rPr lang="en-IN" dirty="0" err="1">
                <a:solidFill>
                  <a:srgbClr val="0070C0"/>
                </a:solidFill>
              </a:rPr>
              <a:t>age:int</a:t>
            </a:r>
            <a:r>
              <a:rPr lang="en-IN" dirty="0">
                <a:solidFill>
                  <a:srgbClr val="0070C0"/>
                </a:solidFill>
              </a:rPr>
              <a:t>, </a:t>
            </a:r>
            <a:r>
              <a:rPr lang="en-IN" dirty="0" err="1">
                <a:solidFill>
                  <a:srgbClr val="0070C0"/>
                </a:solidFill>
              </a:rPr>
              <a:t>address:chararray</a:t>
            </a:r>
            <a:r>
              <a:rPr lang="en-IN" dirty="0">
                <a:solidFill>
                  <a:srgbClr val="0070C0"/>
                </a:solidFill>
              </a:rPr>
              <a:t>, </a:t>
            </a:r>
            <a:r>
              <a:rPr lang="en-IN" dirty="0" err="1">
                <a:solidFill>
                  <a:srgbClr val="0070C0"/>
                </a:solidFill>
              </a:rPr>
              <a:t>salary:int</a:t>
            </a:r>
            <a:r>
              <a:rPr lang="en-IN" dirty="0">
                <a:solidFill>
                  <a:srgbClr val="0070C0"/>
                </a:solidFill>
              </a:rPr>
              <a:t>); </a:t>
            </a:r>
            <a:endParaRPr lang="en-IN" dirty="0" smtClean="0">
              <a:solidFill>
                <a:srgbClr val="0070C0"/>
              </a:solidFill>
            </a:endParaRPr>
          </a:p>
          <a:p>
            <a:pPr marL="365760" lvl="1" indent="0">
              <a:buNone/>
            </a:pPr>
            <a:r>
              <a:rPr lang="en-IN" dirty="0" smtClean="0">
                <a:solidFill>
                  <a:srgbClr val="0070C0"/>
                </a:solidFill>
              </a:rPr>
              <a:t>grunt</a:t>
            </a:r>
            <a:r>
              <a:rPr lang="en-IN" dirty="0">
                <a:solidFill>
                  <a:srgbClr val="0070C0"/>
                </a:solidFill>
              </a:rPr>
              <a:t>&gt; orders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/orders.txt' USING PigStorage(',') as (</a:t>
            </a:r>
            <a:r>
              <a:rPr lang="en-IN" dirty="0" err="1">
                <a:solidFill>
                  <a:srgbClr val="0070C0"/>
                </a:solidFill>
              </a:rPr>
              <a:t>oid:int</a:t>
            </a:r>
            <a:r>
              <a:rPr lang="en-IN" dirty="0">
                <a:solidFill>
                  <a:srgbClr val="0070C0"/>
                </a:solidFill>
              </a:rPr>
              <a:t>, </a:t>
            </a:r>
            <a:r>
              <a:rPr lang="en-IN" dirty="0" err="1">
                <a:solidFill>
                  <a:srgbClr val="0070C0"/>
                </a:solidFill>
              </a:rPr>
              <a:t>date:chararray</a:t>
            </a:r>
            <a:r>
              <a:rPr lang="en-IN" dirty="0">
                <a:solidFill>
                  <a:srgbClr val="0070C0"/>
                </a:solidFill>
              </a:rPr>
              <a:t>, </a:t>
            </a:r>
            <a:r>
              <a:rPr lang="en-IN" dirty="0" err="1">
                <a:solidFill>
                  <a:srgbClr val="0070C0"/>
                </a:solidFill>
              </a:rPr>
              <a:t>customer_id:int</a:t>
            </a:r>
            <a:r>
              <a:rPr lang="en-IN" dirty="0">
                <a:solidFill>
                  <a:srgbClr val="0070C0"/>
                </a:solidFill>
              </a:rPr>
              <a:t>, </a:t>
            </a:r>
            <a:r>
              <a:rPr lang="en-IN" dirty="0" err="1">
                <a:solidFill>
                  <a:srgbClr val="0070C0"/>
                </a:solidFill>
              </a:rPr>
              <a:t>amount:int</a:t>
            </a:r>
            <a:r>
              <a:rPr lang="en-IN" dirty="0">
                <a:solidFill>
                  <a:srgbClr val="0070C0"/>
                </a:solidFill>
              </a:rPr>
              <a:t>);</a:t>
            </a:r>
          </a:p>
        </p:txBody>
      </p:sp>
    </p:spTree>
    <p:extLst>
      <p:ext uri="{BB962C8B-B14F-4D97-AF65-F5344CB8AC3E}">
        <p14:creationId xmlns:p14="http://schemas.microsoft.com/office/powerpoint/2010/main" val="2349459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847928"/>
          </a:xfrm>
        </p:spPr>
        <p:txBody>
          <a:bodyPr>
            <a:normAutofit fontScale="85000" lnSpcReduction="20000"/>
          </a:bodyPr>
          <a:lstStyle/>
          <a:p>
            <a:pPr marL="0" indent="0">
              <a:buNone/>
            </a:pPr>
            <a:r>
              <a:rPr lang="en-IN" dirty="0"/>
              <a:t>Syntax</a:t>
            </a:r>
          </a:p>
          <a:p>
            <a:pPr marL="0" indent="0">
              <a:buNone/>
            </a:pPr>
            <a:r>
              <a:rPr lang="en-IN" dirty="0"/>
              <a:t>Given below is the syntax of performing </a:t>
            </a:r>
            <a:r>
              <a:rPr lang="en-IN" b="1" dirty="0"/>
              <a:t>self-join</a:t>
            </a:r>
            <a:r>
              <a:rPr lang="en-IN" dirty="0"/>
              <a:t> operation using the </a:t>
            </a:r>
            <a:r>
              <a:rPr lang="en-IN" b="1" dirty="0"/>
              <a:t>JOIN</a:t>
            </a:r>
            <a:r>
              <a:rPr lang="en-IN" dirty="0"/>
              <a:t> operator.</a:t>
            </a:r>
          </a:p>
          <a:p>
            <a:pPr marL="365760" lvl="1" indent="0">
              <a:buNone/>
            </a:pPr>
            <a:r>
              <a:rPr lang="en-IN" dirty="0">
                <a:solidFill>
                  <a:srgbClr val="0070C0"/>
                </a:solidFill>
              </a:rPr>
              <a:t>grunt&gt; Relation3_name = JOIN Relation1_name BY key, Relation2_name BY key ; </a:t>
            </a:r>
            <a:endParaRPr lang="en-IN" dirty="0" smtClean="0">
              <a:solidFill>
                <a:srgbClr val="0070C0"/>
              </a:solidFill>
            </a:endParaRPr>
          </a:p>
          <a:p>
            <a:pPr marL="0" indent="0">
              <a:buNone/>
            </a:pPr>
            <a:r>
              <a:rPr lang="en-IN" dirty="0" smtClean="0"/>
              <a:t>Example</a:t>
            </a:r>
            <a:endParaRPr lang="en-IN" dirty="0"/>
          </a:p>
          <a:p>
            <a:pPr marL="0" indent="0">
              <a:buNone/>
            </a:pPr>
            <a:r>
              <a:rPr lang="en-IN" dirty="0"/>
              <a:t>Let us perform </a:t>
            </a:r>
            <a:r>
              <a:rPr lang="en-IN" b="1" dirty="0"/>
              <a:t>self-join</a:t>
            </a:r>
            <a:r>
              <a:rPr lang="en-IN" dirty="0"/>
              <a:t> operation on the relation </a:t>
            </a:r>
            <a:r>
              <a:rPr lang="en-IN" b="1" dirty="0"/>
              <a:t>customers</a:t>
            </a:r>
            <a:r>
              <a:rPr lang="en-IN" dirty="0"/>
              <a:t>, by joining the two relations </a:t>
            </a:r>
            <a:r>
              <a:rPr lang="en-IN" b="1" dirty="0"/>
              <a:t>customers1</a:t>
            </a:r>
            <a:r>
              <a:rPr lang="en-IN" dirty="0"/>
              <a:t> and </a:t>
            </a:r>
            <a:r>
              <a:rPr lang="en-IN" b="1" dirty="0"/>
              <a:t>customers2</a:t>
            </a:r>
            <a:r>
              <a:rPr lang="en-IN" dirty="0"/>
              <a:t> as shown below.</a:t>
            </a:r>
          </a:p>
          <a:p>
            <a:pPr marL="365760" lvl="1" indent="0">
              <a:buNone/>
            </a:pPr>
            <a:r>
              <a:rPr lang="en-IN" dirty="0">
                <a:solidFill>
                  <a:srgbClr val="0070C0"/>
                </a:solidFill>
              </a:rPr>
              <a:t>grunt&gt; customers3 = JOIN customers1 BY id, customers2 BY id</a:t>
            </a:r>
            <a:r>
              <a:rPr lang="en-IN" dirty="0" smtClean="0">
                <a:solidFill>
                  <a:srgbClr val="0070C0"/>
                </a:solidFill>
              </a:rPr>
              <a:t>;</a:t>
            </a:r>
          </a:p>
          <a:p>
            <a:pPr marL="0" indent="0">
              <a:buNone/>
            </a:pPr>
            <a:r>
              <a:rPr lang="en-IN" dirty="0"/>
              <a:t>Output</a:t>
            </a:r>
          </a:p>
          <a:p>
            <a:pPr marL="0" indent="0">
              <a:buNone/>
            </a:pPr>
            <a:r>
              <a:rPr lang="en-IN" dirty="0"/>
              <a:t>It will produce the following output, displaying the contents of the relation </a:t>
            </a:r>
            <a:r>
              <a:rPr lang="en-IN" b="1" dirty="0"/>
              <a:t>customers</a:t>
            </a:r>
            <a:r>
              <a:rPr lang="en-IN" dirty="0"/>
              <a:t>.</a:t>
            </a:r>
          </a:p>
          <a:p>
            <a:pPr marL="365760" lvl="1" indent="0">
              <a:buNone/>
            </a:pPr>
            <a:r>
              <a:rPr lang="en-IN" dirty="0"/>
              <a:t>(</a:t>
            </a:r>
            <a:r>
              <a:rPr lang="en-IN" dirty="0">
                <a:solidFill>
                  <a:srgbClr val="002060"/>
                </a:solidFill>
              </a:rPr>
              <a:t>1,Ramesh,32,Ahmedabad,2000,1,Ramesh,32,Ahmedabad,2000) (2,Khilan,25,Delhi,1500,2,Khilan,25,Delhi,1500) (3,kaushik,23,Kota,2000,3,kaushik,23,Kota,2000) (4,Chaitali,25,Mumbai,6500,4,Chaitali,25,Mumbai,6500) (5,Hardik,27,Bhopal,8500,5,Hardik,27,Bhopal,8500) (6,Komal,22,MP,4500,6,Komal,22,MP,4500) (7,Muffy,24,Indore,10000,7,Muffy,24,Indore,10000)</a:t>
            </a:r>
          </a:p>
        </p:txBody>
      </p:sp>
    </p:spTree>
    <p:extLst>
      <p:ext uri="{BB962C8B-B14F-4D97-AF65-F5344CB8AC3E}">
        <p14:creationId xmlns:p14="http://schemas.microsoft.com/office/powerpoint/2010/main" val="519000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343872"/>
          </a:xfrm>
        </p:spPr>
        <p:txBody>
          <a:bodyPr>
            <a:normAutofit fontScale="85000" lnSpcReduction="20000"/>
          </a:bodyPr>
          <a:lstStyle/>
          <a:p>
            <a:pPr marL="0" indent="0">
              <a:buNone/>
            </a:pPr>
            <a:r>
              <a:rPr lang="en-IN" b="1" dirty="0" smtClean="0"/>
              <a:t>Inner </a:t>
            </a:r>
            <a:r>
              <a:rPr lang="en-IN" b="1" dirty="0"/>
              <a:t>Join</a:t>
            </a:r>
            <a:r>
              <a:rPr lang="en-IN" dirty="0"/>
              <a:t> is used quite frequently; it is also referred to as </a:t>
            </a:r>
            <a:r>
              <a:rPr lang="en-IN" b="1" dirty="0"/>
              <a:t>equijoin</a:t>
            </a:r>
            <a:r>
              <a:rPr lang="en-IN" dirty="0"/>
              <a:t>. An inner join returns rows when there is a match in both tables.</a:t>
            </a:r>
          </a:p>
          <a:p>
            <a:pPr marL="365760" lvl="1" indent="0">
              <a:buNone/>
            </a:pPr>
            <a:r>
              <a:rPr lang="en-IN" dirty="0">
                <a:solidFill>
                  <a:srgbClr val="0070C0"/>
                </a:solidFill>
              </a:rPr>
              <a:t>grunt&gt; result = JOIN relation1 BY </a:t>
            </a:r>
            <a:r>
              <a:rPr lang="en-IN" dirty="0" err="1">
                <a:solidFill>
                  <a:srgbClr val="0070C0"/>
                </a:solidFill>
              </a:rPr>
              <a:t>columnname</a:t>
            </a:r>
            <a:r>
              <a:rPr lang="en-IN" dirty="0">
                <a:solidFill>
                  <a:srgbClr val="0070C0"/>
                </a:solidFill>
              </a:rPr>
              <a:t>, relation2 BY </a:t>
            </a:r>
            <a:r>
              <a:rPr lang="en-IN" dirty="0" err="1">
                <a:solidFill>
                  <a:srgbClr val="0070C0"/>
                </a:solidFill>
              </a:rPr>
              <a:t>columnname</a:t>
            </a:r>
            <a:r>
              <a:rPr lang="en-IN" dirty="0" smtClean="0">
                <a:solidFill>
                  <a:srgbClr val="0070C0"/>
                </a:solidFill>
              </a:rPr>
              <a:t>;</a:t>
            </a:r>
          </a:p>
          <a:p>
            <a:pPr marL="0" indent="0">
              <a:buNone/>
            </a:pPr>
            <a:r>
              <a:rPr lang="en-IN" dirty="0"/>
              <a:t>Example</a:t>
            </a:r>
          </a:p>
          <a:p>
            <a:pPr marL="0" indent="0">
              <a:buNone/>
            </a:pPr>
            <a:r>
              <a:rPr lang="en-IN" dirty="0"/>
              <a:t>Let us perform </a:t>
            </a:r>
            <a:r>
              <a:rPr lang="en-IN" b="1" dirty="0"/>
              <a:t>inner join</a:t>
            </a:r>
            <a:r>
              <a:rPr lang="en-IN" dirty="0"/>
              <a:t> operation on the two relations </a:t>
            </a:r>
            <a:r>
              <a:rPr lang="en-IN" b="1" dirty="0"/>
              <a:t>customers</a:t>
            </a:r>
            <a:r>
              <a:rPr lang="en-IN" dirty="0"/>
              <a:t> and </a:t>
            </a:r>
            <a:r>
              <a:rPr lang="en-IN" b="1" dirty="0"/>
              <a:t>orders</a:t>
            </a:r>
            <a:r>
              <a:rPr lang="en-IN" dirty="0"/>
              <a:t> as shown below.</a:t>
            </a:r>
          </a:p>
          <a:p>
            <a:pPr marL="365760" lvl="1" indent="0">
              <a:buNone/>
            </a:pPr>
            <a:r>
              <a:rPr lang="en-IN" dirty="0">
                <a:solidFill>
                  <a:srgbClr val="0070C0"/>
                </a:solidFill>
              </a:rPr>
              <a:t>grunt&gt; </a:t>
            </a:r>
            <a:r>
              <a:rPr lang="en-IN" dirty="0" err="1">
                <a:solidFill>
                  <a:srgbClr val="0070C0"/>
                </a:solidFill>
              </a:rPr>
              <a:t>coustomer_orders</a:t>
            </a:r>
            <a:r>
              <a:rPr lang="en-IN" dirty="0">
                <a:solidFill>
                  <a:srgbClr val="0070C0"/>
                </a:solidFill>
              </a:rPr>
              <a:t> = JOIN customers BY id, orders BY </a:t>
            </a:r>
            <a:r>
              <a:rPr lang="en-IN" dirty="0" err="1">
                <a:solidFill>
                  <a:srgbClr val="0070C0"/>
                </a:solidFill>
              </a:rPr>
              <a:t>customer_id</a:t>
            </a:r>
            <a:r>
              <a:rPr lang="en-IN" dirty="0" smtClean="0">
                <a:solidFill>
                  <a:srgbClr val="0070C0"/>
                </a:solidFill>
              </a:rPr>
              <a:t>;</a:t>
            </a:r>
          </a:p>
          <a:p>
            <a:pPr marL="365760" lvl="1" indent="0">
              <a:buNone/>
            </a:pPr>
            <a:r>
              <a:rPr lang="en-IN" dirty="0">
                <a:solidFill>
                  <a:srgbClr val="0070C0"/>
                </a:solidFill>
              </a:rPr>
              <a:t>grunt&gt; Dump </a:t>
            </a:r>
            <a:r>
              <a:rPr lang="en-IN" dirty="0" err="1">
                <a:solidFill>
                  <a:srgbClr val="0070C0"/>
                </a:solidFill>
              </a:rPr>
              <a:t>coustomer_orders;Output</a:t>
            </a:r>
            <a:endParaRPr lang="en-IN" dirty="0">
              <a:solidFill>
                <a:srgbClr val="0070C0"/>
              </a:solidFill>
            </a:endParaRPr>
          </a:p>
          <a:p>
            <a:pPr marL="0" indent="0">
              <a:buNone/>
            </a:pPr>
            <a:r>
              <a:rPr lang="en-IN" dirty="0"/>
              <a:t>You will get the following output that will the contents of the relation named </a:t>
            </a:r>
            <a:r>
              <a:rPr lang="en-IN" b="1" dirty="0" err="1"/>
              <a:t>coustomer_orders</a:t>
            </a:r>
            <a:r>
              <a:rPr lang="en-IN" dirty="0"/>
              <a:t>.</a:t>
            </a:r>
          </a:p>
          <a:p>
            <a:pPr marL="365760" lvl="1" indent="0">
              <a:buNone/>
            </a:pPr>
            <a:r>
              <a:rPr lang="en-IN" dirty="0">
                <a:solidFill>
                  <a:srgbClr val="002060"/>
                </a:solidFill>
              </a:rPr>
              <a:t>(2,Khilan,25,Delhi,1500,101,2009-11-20 00:00:00,2,1560) (3,kaushik,23,Kota,2000,100,2009-10-08 00:00:00,3,1500) (3,kaushik,23,Kota,2000,102,2009-10-08 00:00:00,3,3000) (4,Chaitali,25,Mumbai,6500,103,2008-05-20 </a:t>
            </a:r>
            <a:r>
              <a:rPr lang="en-IN" dirty="0"/>
              <a:t>00:00:00,4,2060)</a:t>
            </a:r>
            <a:endParaRPr lang="en-IN" dirty="0">
              <a:solidFill>
                <a:srgbClr val="0070C0"/>
              </a:solidFill>
            </a:endParaRPr>
          </a:p>
        </p:txBody>
      </p:sp>
    </p:spTree>
    <p:extLst>
      <p:ext uri="{BB962C8B-B14F-4D97-AF65-F5344CB8AC3E}">
        <p14:creationId xmlns:p14="http://schemas.microsoft.com/office/powerpoint/2010/main" val="3321925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229600" cy="1143000"/>
          </a:xfrm>
        </p:spPr>
        <p:txBody>
          <a:bodyPr/>
          <a:lstStyle/>
          <a:p>
            <a:r>
              <a:rPr lang="en-US" b="1" dirty="0" smtClean="0"/>
              <a:t>Features of Pig</a:t>
            </a:r>
            <a:endParaRPr lang="en-US" dirty="0"/>
          </a:p>
        </p:txBody>
      </p:sp>
      <p:sp>
        <p:nvSpPr>
          <p:cNvPr id="3" name="Content Placeholder 2"/>
          <p:cNvSpPr>
            <a:spLocks noGrp="1"/>
          </p:cNvSpPr>
          <p:nvPr>
            <p:ph idx="1"/>
          </p:nvPr>
        </p:nvSpPr>
        <p:spPr>
          <a:xfrm>
            <a:off x="323528" y="1340768"/>
            <a:ext cx="8568952" cy="5093920"/>
          </a:xfrm>
        </p:spPr>
        <p:txBody>
          <a:bodyPr>
            <a:normAutofit fontScale="85000" lnSpcReduction="20000"/>
          </a:bodyPr>
          <a:lstStyle/>
          <a:p>
            <a:pPr marL="0" indent="0">
              <a:buNone/>
            </a:pPr>
            <a:r>
              <a:rPr lang="en-US" dirty="0" smtClean="0"/>
              <a:t>Apache Pig comes with the following features −</a:t>
            </a:r>
          </a:p>
          <a:p>
            <a:r>
              <a:rPr lang="en-US" b="1" dirty="0" smtClean="0"/>
              <a:t>Rich set of operators</a:t>
            </a:r>
            <a:r>
              <a:rPr lang="en-US" dirty="0" smtClean="0"/>
              <a:t> − It provides many operators to perform operations like join, sort, filer, etc.</a:t>
            </a:r>
          </a:p>
          <a:p>
            <a:r>
              <a:rPr lang="en-US" b="1" dirty="0" smtClean="0"/>
              <a:t>Ease of programming</a:t>
            </a:r>
            <a:r>
              <a:rPr lang="en-US" dirty="0" smtClean="0"/>
              <a:t> − Pig Latin is similar to SQL and it is easy to write a Pig script if you are good at SQL.</a:t>
            </a:r>
          </a:p>
          <a:p>
            <a:r>
              <a:rPr lang="en-US" b="1" dirty="0" smtClean="0"/>
              <a:t>Optimization opportunities</a:t>
            </a:r>
            <a:r>
              <a:rPr lang="en-US" dirty="0" smtClean="0"/>
              <a:t> − The tasks in Apache Pig optimize their execution automatically, so the programmers need to focus only on semantics of the language.</a:t>
            </a:r>
          </a:p>
          <a:p>
            <a:r>
              <a:rPr lang="en-US" b="1" dirty="0" smtClean="0"/>
              <a:t>Extensibility</a:t>
            </a:r>
            <a:r>
              <a:rPr lang="en-US" dirty="0" smtClean="0"/>
              <a:t> − Using the existing operators, users can develop their own functions to read, process, and write data.</a:t>
            </a:r>
          </a:p>
          <a:p>
            <a:r>
              <a:rPr lang="en-US" b="1" dirty="0" smtClean="0"/>
              <a:t>UDF’s</a:t>
            </a:r>
            <a:r>
              <a:rPr lang="en-US" dirty="0" smtClean="0"/>
              <a:t> − Pig provides the facility to create </a:t>
            </a:r>
            <a:r>
              <a:rPr lang="en-US" b="1" dirty="0" smtClean="0"/>
              <a:t>User-defined Functions</a:t>
            </a:r>
            <a:r>
              <a:rPr lang="en-US" dirty="0" smtClean="0"/>
              <a:t> in other programming languages such as Java and invoke or embed them in Pig Scripts.</a:t>
            </a:r>
          </a:p>
          <a:p>
            <a:r>
              <a:rPr lang="en-US" b="1" dirty="0" smtClean="0"/>
              <a:t>Handles all kinds of data</a:t>
            </a:r>
            <a:r>
              <a:rPr lang="en-US" dirty="0" smtClean="0"/>
              <a:t> − Apache Pig analyzes all kinds of data, both structured as well as unstructured. It stores the results in HDFS.</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2876947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548680"/>
            <a:ext cx="8712968" cy="5775920"/>
          </a:xfrm>
        </p:spPr>
        <p:txBody>
          <a:bodyPr>
            <a:normAutofit fontScale="77500" lnSpcReduction="20000"/>
          </a:bodyPr>
          <a:lstStyle/>
          <a:p>
            <a:pPr marL="0" indent="0">
              <a:buNone/>
            </a:pPr>
            <a:r>
              <a:rPr lang="en-IN" dirty="0"/>
              <a:t>The </a:t>
            </a:r>
            <a:r>
              <a:rPr lang="en-IN" b="1" dirty="0"/>
              <a:t>FILTER</a:t>
            </a:r>
            <a:r>
              <a:rPr lang="en-IN" dirty="0"/>
              <a:t> operator is used to select the required tuples from a relation based on a condition.</a:t>
            </a:r>
          </a:p>
          <a:p>
            <a:pPr marL="0" indent="0">
              <a:buNone/>
            </a:pPr>
            <a:r>
              <a:rPr lang="en-IN" dirty="0"/>
              <a:t>Syntax</a:t>
            </a:r>
          </a:p>
          <a:p>
            <a:pPr marL="0" indent="0">
              <a:buNone/>
            </a:pPr>
            <a:r>
              <a:rPr lang="en-IN" dirty="0"/>
              <a:t>Given below is the syntax of the </a:t>
            </a:r>
            <a:r>
              <a:rPr lang="en-IN" b="1" dirty="0"/>
              <a:t>FILTER</a:t>
            </a:r>
            <a:r>
              <a:rPr lang="en-IN" dirty="0"/>
              <a:t> operator.</a:t>
            </a:r>
          </a:p>
          <a:p>
            <a:pPr marL="365760" lvl="1" indent="0">
              <a:buNone/>
            </a:pPr>
            <a:r>
              <a:rPr lang="en-IN" dirty="0">
                <a:solidFill>
                  <a:srgbClr val="002060"/>
                </a:solidFill>
              </a:rPr>
              <a:t>grunt&gt; Relation2_name = FILTER Relation1_name BY (condition</a:t>
            </a:r>
            <a:r>
              <a:rPr lang="en-IN" dirty="0" smtClean="0">
                <a:solidFill>
                  <a:srgbClr val="002060"/>
                </a:solidFill>
              </a:rPr>
              <a:t>);</a:t>
            </a:r>
          </a:p>
          <a:p>
            <a:pPr marL="0" indent="0">
              <a:buNone/>
            </a:pPr>
            <a:r>
              <a:rPr lang="en-IN" dirty="0" smtClean="0"/>
              <a:t>Example</a:t>
            </a:r>
            <a:endParaRPr lang="en-IN" dirty="0"/>
          </a:p>
          <a:p>
            <a:pPr marL="0" indent="0">
              <a:buNone/>
            </a:pPr>
            <a:r>
              <a:rPr lang="en-IN" dirty="0"/>
              <a:t>Assume that we have a file named </a:t>
            </a:r>
            <a:r>
              <a:rPr lang="en-IN" b="1" dirty="0"/>
              <a:t>student_details.txt</a:t>
            </a:r>
            <a:r>
              <a:rPr lang="en-IN" dirty="0"/>
              <a:t> in the HDFS directory </a:t>
            </a:r>
            <a:r>
              <a:rPr lang="en-IN" b="1" dirty="0"/>
              <a:t>/</a:t>
            </a:r>
            <a:r>
              <a:rPr lang="en-IN" b="1" dirty="0" err="1"/>
              <a:t>pig_data</a:t>
            </a:r>
            <a:r>
              <a:rPr lang="en-IN" b="1" dirty="0"/>
              <a:t>/</a:t>
            </a:r>
            <a:r>
              <a:rPr lang="en-IN" dirty="0"/>
              <a:t> as shown below.</a:t>
            </a:r>
          </a:p>
          <a:p>
            <a:pPr marL="0" indent="0">
              <a:buNone/>
            </a:pPr>
            <a:r>
              <a:rPr lang="en-IN" b="1" dirty="0"/>
              <a:t>student_details.txt</a:t>
            </a:r>
            <a:endParaRPr lang="en-IN" dirty="0"/>
          </a:p>
          <a:p>
            <a:pPr marL="365760" lvl="1" indent="0">
              <a:buNone/>
            </a:pPr>
            <a:r>
              <a:rPr lang="en-IN" dirty="0">
                <a:solidFill>
                  <a:srgbClr val="002060"/>
                </a:solidFill>
              </a:rPr>
              <a:t>001,Rajiv,Reddy,21,9848022337,Hyderabad 002,siddarth,Battacharya,22,9848022338,Kolkata 003,Rajesh,Khanna,22,9848022339,Delhi 004,Preethi,Agarwal,21,9848022330,Pune 005,Trupthi,Mohanthy,23,9848022336,Bhuwaneshwar 006,Archana,Mishra,23,9848022335,Chennai 007,Komal,Nayak,24,9848022334,trivendram </a:t>
            </a:r>
            <a:r>
              <a:rPr lang="en-IN" dirty="0" smtClean="0">
                <a:solidFill>
                  <a:srgbClr val="002060"/>
                </a:solidFill>
              </a:rPr>
              <a:t>008,Bharathi,Nambiayar,24,9848022333,Chennai</a:t>
            </a:r>
          </a:p>
          <a:p>
            <a:pPr marL="365760" lvl="1" indent="0">
              <a:buNone/>
            </a:pPr>
            <a:r>
              <a:rPr lang="en-IN" b="1" dirty="0">
                <a:solidFill>
                  <a:srgbClr val="0070C0"/>
                </a:solidFill>
              </a:rPr>
              <a:t>grunt&gt; </a:t>
            </a:r>
            <a:r>
              <a:rPr lang="en-IN" b="1" dirty="0" err="1">
                <a:solidFill>
                  <a:srgbClr val="0070C0"/>
                </a:solidFill>
              </a:rPr>
              <a:t>student_details</a:t>
            </a:r>
            <a:r>
              <a:rPr lang="en-IN" b="1" dirty="0">
                <a:solidFill>
                  <a:srgbClr val="0070C0"/>
                </a:solidFill>
              </a:rPr>
              <a:t> = LOAD '</a:t>
            </a:r>
            <a:r>
              <a:rPr lang="en-IN" b="1" dirty="0" err="1">
                <a:solidFill>
                  <a:srgbClr val="0070C0"/>
                </a:solidFill>
              </a:rPr>
              <a:t>hdfs</a:t>
            </a:r>
            <a:r>
              <a:rPr lang="en-IN" b="1" dirty="0">
                <a:solidFill>
                  <a:srgbClr val="0070C0"/>
                </a:solidFill>
              </a:rPr>
              <a:t>://localhost:9000/</a:t>
            </a:r>
            <a:r>
              <a:rPr lang="en-IN" b="1" dirty="0" err="1">
                <a:solidFill>
                  <a:srgbClr val="0070C0"/>
                </a:solidFill>
              </a:rPr>
              <a:t>pig_data</a:t>
            </a:r>
            <a:r>
              <a:rPr lang="en-IN" b="1" dirty="0">
                <a:solidFill>
                  <a:srgbClr val="0070C0"/>
                </a:solidFill>
              </a:rPr>
              <a:t>/student_details.txt' USING PigStorage(',') as (</a:t>
            </a:r>
            <a:r>
              <a:rPr lang="en-IN" b="1" dirty="0" err="1">
                <a:solidFill>
                  <a:srgbClr val="0070C0"/>
                </a:solidFill>
              </a:rPr>
              <a:t>id:int</a:t>
            </a:r>
            <a:r>
              <a:rPr lang="en-IN" b="1" dirty="0">
                <a:solidFill>
                  <a:srgbClr val="0070C0"/>
                </a:solidFill>
              </a:rPr>
              <a:t>, </a:t>
            </a:r>
            <a:r>
              <a:rPr lang="en-IN" b="1" dirty="0" err="1">
                <a:solidFill>
                  <a:srgbClr val="0070C0"/>
                </a:solidFill>
              </a:rPr>
              <a:t>firstname:chararray</a:t>
            </a:r>
            <a:r>
              <a:rPr lang="en-IN" b="1" dirty="0">
                <a:solidFill>
                  <a:srgbClr val="0070C0"/>
                </a:solidFill>
              </a:rPr>
              <a:t>, </a:t>
            </a:r>
            <a:r>
              <a:rPr lang="en-IN" b="1" dirty="0" err="1">
                <a:solidFill>
                  <a:srgbClr val="0070C0"/>
                </a:solidFill>
              </a:rPr>
              <a:t>lastname:chararray</a:t>
            </a:r>
            <a:r>
              <a:rPr lang="en-IN" b="1" dirty="0">
                <a:solidFill>
                  <a:srgbClr val="0070C0"/>
                </a:solidFill>
              </a:rPr>
              <a:t>, </a:t>
            </a:r>
            <a:r>
              <a:rPr lang="en-IN" b="1" dirty="0" err="1">
                <a:solidFill>
                  <a:srgbClr val="0070C0"/>
                </a:solidFill>
              </a:rPr>
              <a:t>age:int</a:t>
            </a:r>
            <a:r>
              <a:rPr lang="en-IN" b="1" dirty="0">
                <a:solidFill>
                  <a:srgbClr val="0070C0"/>
                </a:solidFill>
              </a:rPr>
              <a:t>, </a:t>
            </a:r>
            <a:r>
              <a:rPr lang="en-IN" b="1" dirty="0" err="1">
                <a:solidFill>
                  <a:srgbClr val="0070C0"/>
                </a:solidFill>
              </a:rPr>
              <a:t>phone:chararray</a:t>
            </a:r>
            <a:r>
              <a:rPr lang="en-IN" b="1" dirty="0">
                <a:solidFill>
                  <a:srgbClr val="0070C0"/>
                </a:solidFill>
              </a:rPr>
              <a:t>, </a:t>
            </a:r>
            <a:r>
              <a:rPr lang="en-IN" b="1" dirty="0" err="1">
                <a:solidFill>
                  <a:srgbClr val="0070C0"/>
                </a:solidFill>
              </a:rPr>
              <a:t>city:chararray</a:t>
            </a:r>
            <a:r>
              <a:rPr lang="en-IN" b="1" dirty="0">
                <a:solidFill>
                  <a:srgbClr val="0070C0"/>
                </a:solidFill>
              </a:rPr>
              <a:t>);</a:t>
            </a:r>
          </a:p>
        </p:txBody>
      </p:sp>
    </p:spTree>
    <p:extLst>
      <p:ext uri="{BB962C8B-B14F-4D97-AF65-F5344CB8AC3E}">
        <p14:creationId xmlns:p14="http://schemas.microsoft.com/office/powerpoint/2010/main" val="4047267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836712"/>
            <a:ext cx="8229600" cy="5469240"/>
          </a:xfrm>
        </p:spPr>
        <p:txBody>
          <a:bodyPr/>
          <a:lstStyle/>
          <a:p>
            <a:pPr marL="0" indent="0">
              <a:buNone/>
            </a:pPr>
            <a:r>
              <a:rPr lang="en-IN" dirty="0" err="1"/>
              <a:t>filter_data</a:t>
            </a:r>
            <a:r>
              <a:rPr lang="en-IN" dirty="0"/>
              <a:t> = FILTER </a:t>
            </a:r>
            <a:r>
              <a:rPr lang="en-IN" dirty="0" err="1"/>
              <a:t>student_details</a:t>
            </a:r>
            <a:r>
              <a:rPr lang="en-IN" dirty="0"/>
              <a:t> BY city == 'Chennai</a:t>
            </a:r>
            <a:r>
              <a:rPr lang="en-IN" dirty="0" smtClean="0"/>
              <a:t>';</a:t>
            </a:r>
          </a:p>
          <a:p>
            <a:pPr marL="0" indent="0">
              <a:buNone/>
            </a:pPr>
            <a:r>
              <a:rPr lang="en-IN" dirty="0">
                <a:solidFill>
                  <a:srgbClr val="0070C0"/>
                </a:solidFill>
              </a:rPr>
              <a:t>grunt&gt; Dump </a:t>
            </a:r>
            <a:r>
              <a:rPr lang="en-IN" dirty="0" err="1">
                <a:solidFill>
                  <a:srgbClr val="0070C0"/>
                </a:solidFill>
              </a:rPr>
              <a:t>filter_data</a:t>
            </a:r>
            <a:r>
              <a:rPr lang="en-IN" dirty="0">
                <a:solidFill>
                  <a:srgbClr val="0070C0"/>
                </a:solidFill>
              </a:rPr>
              <a:t>;</a:t>
            </a:r>
            <a:endParaRPr lang="en-IN" dirty="0" smtClean="0">
              <a:solidFill>
                <a:srgbClr val="0070C0"/>
              </a:solidFill>
            </a:endParaRPr>
          </a:p>
          <a:p>
            <a:pPr marL="365760" lvl="1" indent="0">
              <a:buNone/>
            </a:pPr>
            <a:r>
              <a:rPr lang="en-IN" dirty="0" smtClean="0">
                <a:solidFill>
                  <a:srgbClr val="002060"/>
                </a:solidFill>
              </a:rPr>
              <a:t>(</a:t>
            </a:r>
            <a:r>
              <a:rPr lang="en-IN" dirty="0">
                <a:solidFill>
                  <a:srgbClr val="002060"/>
                </a:solidFill>
              </a:rPr>
              <a:t>6,Archana,Mishra,23,9848022335,Chennai) (grunt&gt; Relation_name2 = DISTINCT Relatin_name1;8,Bharathi,Nambiayar,24,9848022333,Chennai</a:t>
            </a:r>
            <a:r>
              <a:rPr lang="en-IN" dirty="0" smtClean="0"/>
              <a:t>)</a:t>
            </a:r>
          </a:p>
          <a:p>
            <a:pPr marL="0" indent="0">
              <a:buNone/>
            </a:pPr>
            <a:r>
              <a:rPr lang="en-IN" dirty="0"/>
              <a:t>The </a:t>
            </a:r>
            <a:r>
              <a:rPr lang="en-IN" b="1" dirty="0"/>
              <a:t>DISTINCT</a:t>
            </a:r>
            <a:r>
              <a:rPr lang="en-IN" dirty="0"/>
              <a:t> operator is used to remove redundant (duplicate) tuples from a relation.</a:t>
            </a:r>
            <a:endParaRPr lang="en-IN" dirty="0" smtClean="0"/>
          </a:p>
          <a:p>
            <a:pPr marL="0" indent="0">
              <a:buNone/>
            </a:pPr>
            <a:r>
              <a:rPr lang="en-IN" dirty="0" smtClean="0"/>
              <a:t>grunt</a:t>
            </a:r>
            <a:r>
              <a:rPr lang="en-IN" dirty="0"/>
              <a:t>&gt; Relation_name2 = DISTINCT Relatin_name1;</a:t>
            </a:r>
            <a:endParaRPr lang="en-IN" dirty="0" smtClean="0"/>
          </a:p>
        </p:txBody>
      </p:sp>
    </p:spTree>
    <p:extLst>
      <p:ext uri="{BB962C8B-B14F-4D97-AF65-F5344CB8AC3E}">
        <p14:creationId xmlns:p14="http://schemas.microsoft.com/office/powerpoint/2010/main" val="4235064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775920"/>
          </a:xfrm>
        </p:spPr>
        <p:txBody>
          <a:bodyPr>
            <a:normAutofit fontScale="92500" lnSpcReduction="20000"/>
          </a:bodyPr>
          <a:lstStyle/>
          <a:p>
            <a:pPr marL="0" indent="0">
              <a:buNone/>
            </a:pPr>
            <a:r>
              <a:rPr lang="en-IN" dirty="0"/>
              <a:t>The </a:t>
            </a:r>
            <a:r>
              <a:rPr lang="en-IN" b="1" dirty="0"/>
              <a:t>FOREACH</a:t>
            </a:r>
            <a:r>
              <a:rPr lang="en-IN" dirty="0"/>
              <a:t> operator is used to generate specified data transformations based on the column data.</a:t>
            </a:r>
          </a:p>
          <a:p>
            <a:pPr marL="0" indent="0">
              <a:buNone/>
            </a:pPr>
            <a:r>
              <a:rPr lang="en-IN" dirty="0"/>
              <a:t>Syntax</a:t>
            </a:r>
          </a:p>
          <a:p>
            <a:pPr marL="0" indent="0">
              <a:buNone/>
            </a:pPr>
            <a:r>
              <a:rPr lang="en-IN" dirty="0"/>
              <a:t>Given below is the syntax of </a:t>
            </a:r>
            <a:r>
              <a:rPr lang="en-IN" b="1" dirty="0"/>
              <a:t>FOREACH</a:t>
            </a:r>
            <a:r>
              <a:rPr lang="en-IN" dirty="0"/>
              <a:t> operator.</a:t>
            </a:r>
          </a:p>
          <a:p>
            <a:pPr marL="365760" lvl="1" indent="0">
              <a:buNone/>
            </a:pPr>
            <a:r>
              <a:rPr lang="en-IN" dirty="0"/>
              <a:t>grunt&gt; Relation_name2 = FOREACH Relatin_name1 GENERATE (required data); Example</a:t>
            </a:r>
          </a:p>
          <a:p>
            <a:pPr marL="0" indent="0">
              <a:buNone/>
            </a:pPr>
            <a:r>
              <a:rPr lang="en-IN" dirty="0"/>
              <a:t>Assume that we have a file named </a:t>
            </a:r>
            <a:r>
              <a:rPr lang="en-IN" b="1" dirty="0"/>
              <a:t>student_details.txt</a:t>
            </a:r>
            <a:r>
              <a:rPr lang="en-IN" dirty="0"/>
              <a:t> in the HDFS directory </a:t>
            </a:r>
            <a:r>
              <a:rPr lang="en-IN" b="1" dirty="0"/>
              <a:t>/</a:t>
            </a:r>
            <a:r>
              <a:rPr lang="en-IN" b="1" dirty="0" err="1"/>
              <a:t>pig_data</a:t>
            </a:r>
            <a:r>
              <a:rPr lang="en-IN" b="1" dirty="0"/>
              <a:t>/</a:t>
            </a:r>
            <a:r>
              <a:rPr lang="en-IN" dirty="0"/>
              <a:t> as shown below.</a:t>
            </a:r>
          </a:p>
          <a:p>
            <a:pPr marL="0" indent="0">
              <a:buNone/>
            </a:pPr>
            <a:r>
              <a:rPr lang="en-IN" b="1" dirty="0"/>
              <a:t>student_details.txt</a:t>
            </a:r>
            <a:endParaRPr lang="en-IN" dirty="0"/>
          </a:p>
          <a:p>
            <a:pPr marL="365760" lvl="1" indent="0">
              <a:buNone/>
            </a:pPr>
            <a:r>
              <a:rPr lang="en-IN" dirty="0">
                <a:solidFill>
                  <a:srgbClr val="002060"/>
                </a:solidFill>
              </a:rPr>
              <a:t>001,Rajiv,Reddy,21,9848022337,Hyderabad 002,siddarth,Battacharya,22,9848022338,Kolkata 003,Rajesh,Khanna,22,9848022339,Delhi 004,Preethi,Agarwal,21,9848022330,Pune 005,Trupthi,Mohanthy,23,9848022336,Bhuwaneshwar 006,Archana,Mishra,23,9848022335,Chennai 007,Komal,Nayak,24,9848022334,trivendram 008,Bharathi,Nambiayar,24,9848022333,Chennai</a:t>
            </a:r>
          </a:p>
        </p:txBody>
      </p:sp>
    </p:spTree>
    <p:extLst>
      <p:ext uri="{BB962C8B-B14F-4D97-AF65-F5344CB8AC3E}">
        <p14:creationId xmlns:p14="http://schemas.microsoft.com/office/powerpoint/2010/main" val="1342207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386" y="484632"/>
            <a:ext cx="7543800" cy="501020"/>
          </a:xfrm>
        </p:spPr>
        <p:txBody>
          <a:bodyPr>
            <a:normAutofit fontScale="90000"/>
          </a:bodyPr>
          <a:lstStyle/>
          <a:p>
            <a:r>
              <a:rPr lang="en-US" dirty="0"/>
              <a:t>FILTER. . .BY</a:t>
            </a:r>
          </a:p>
        </p:txBody>
      </p:sp>
      <p:sp>
        <p:nvSpPr>
          <p:cNvPr id="3" name="Content Placeholder 2"/>
          <p:cNvSpPr>
            <a:spLocks noGrp="1"/>
          </p:cNvSpPr>
          <p:nvPr>
            <p:ph idx="1"/>
          </p:nvPr>
        </p:nvSpPr>
        <p:spPr>
          <a:xfrm>
            <a:off x="338446" y="1341913"/>
            <a:ext cx="8434450" cy="5177640"/>
          </a:xfrm>
        </p:spPr>
        <p:txBody>
          <a:bodyPr>
            <a:normAutofit fontScale="85000" lnSpcReduction="20000"/>
          </a:bodyPr>
          <a:lstStyle/>
          <a:p>
            <a:r>
              <a:rPr lang="en-US" sz="3200" dirty="0"/>
              <a:t>Use the FILTER operator to restrict </a:t>
            </a:r>
            <a:r>
              <a:rPr lang="en-US" sz="3200" dirty="0" err="1"/>
              <a:t>tuples</a:t>
            </a:r>
            <a:r>
              <a:rPr lang="en-US" sz="3200" dirty="0"/>
              <a:t> or rows of data</a:t>
            </a:r>
          </a:p>
          <a:p>
            <a:r>
              <a:rPr lang="en-US" dirty="0"/>
              <a:t>Basic syntax:</a:t>
            </a:r>
          </a:p>
          <a:p>
            <a:pPr lvl="1" indent="-395288">
              <a:buNone/>
            </a:pPr>
            <a:r>
              <a:rPr lang="en-US" sz="3600" dirty="0">
                <a:latin typeface="Courier New" panose="02070309020205020404" pitchFamily="49" charset="0"/>
                <a:cs typeface="Courier New" panose="02070309020205020404" pitchFamily="49" charset="0"/>
              </a:rPr>
              <a:t>alias2 = FILTER alias1 BY expression;</a:t>
            </a:r>
          </a:p>
          <a:p>
            <a:r>
              <a:rPr lang="en-US" dirty="0"/>
              <a:t>Example:</a:t>
            </a:r>
          </a:p>
          <a:p>
            <a:pPr lvl="1" indent="-395288">
              <a:buNone/>
            </a:pPr>
            <a:r>
              <a:rPr lang="en-US" sz="3200" dirty="0">
                <a:latin typeface="Courier New" panose="02070309020205020404" pitchFamily="49" charset="0"/>
                <a:cs typeface="Courier New" panose="02070309020205020404" pitchFamily="49" charset="0"/>
              </a:rPr>
              <a:t>DUMP alias1;</a:t>
            </a:r>
          </a:p>
          <a:p>
            <a:pPr lvl="1" indent="-395288">
              <a:buNone/>
            </a:pPr>
            <a:r>
              <a:rPr lang="en-US" sz="3200" dirty="0">
                <a:latin typeface="Courier New" panose="02070309020205020404" pitchFamily="49" charset="0"/>
                <a:cs typeface="Courier New" panose="02070309020205020404" pitchFamily="49" charset="0"/>
              </a:rPr>
              <a:t>(1,2,3) (4,2,1) (8,3,4) (4,3,3) (7,2,5) (8,4,3)</a:t>
            </a:r>
          </a:p>
          <a:p>
            <a:pPr lvl="1" indent="-395288">
              <a:buNone/>
            </a:pPr>
            <a:r>
              <a:rPr lang="en-US" sz="3200" dirty="0">
                <a:latin typeface="Courier New" panose="02070309020205020404" pitchFamily="49" charset="0"/>
                <a:cs typeface="Courier New" panose="02070309020205020404" pitchFamily="49" charset="0"/>
              </a:rPr>
              <a:t>alias2 = FILTER alias1 BY (col1 == 8) OR (NOT (col2+col3 &gt; col1));</a:t>
            </a:r>
          </a:p>
          <a:p>
            <a:pPr lvl="1" indent="-395288">
              <a:buNone/>
            </a:pPr>
            <a:r>
              <a:rPr lang="en-US" sz="3200" dirty="0">
                <a:latin typeface="Courier New" panose="02070309020205020404" pitchFamily="49" charset="0"/>
                <a:cs typeface="Courier New" panose="02070309020205020404" pitchFamily="49" charset="0"/>
              </a:rPr>
              <a:t>DUMP alias2;</a:t>
            </a:r>
          </a:p>
          <a:p>
            <a:pPr lvl="1" indent="-395288">
              <a:buNone/>
            </a:pPr>
            <a:r>
              <a:rPr lang="en-US" sz="3200" dirty="0">
                <a:latin typeface="Courier New" panose="02070309020205020404" pitchFamily="49" charset="0"/>
                <a:cs typeface="Courier New" panose="02070309020205020404" pitchFamily="49" charset="0"/>
              </a:rPr>
              <a:t>(4,2,1) (8,3,4) (7,2,5) (8,4,3)</a:t>
            </a:r>
          </a:p>
        </p:txBody>
      </p:sp>
    </p:spTree>
    <p:extLst>
      <p:ext uri="{BB962C8B-B14F-4D97-AF65-F5344CB8AC3E}">
        <p14:creationId xmlns:p14="http://schemas.microsoft.com/office/powerpoint/2010/main" val="32549559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6063952"/>
          </a:xfrm>
        </p:spPr>
        <p:txBody>
          <a:bodyPr>
            <a:normAutofit fontScale="92500"/>
          </a:bodyPr>
          <a:lstStyle/>
          <a:p>
            <a:pPr marL="365760" lvl="1" indent="0">
              <a:buNone/>
            </a:pPr>
            <a:r>
              <a:rPr lang="en-IN" dirty="0">
                <a:solidFill>
                  <a:srgbClr val="0070C0"/>
                </a:solidFill>
              </a:rPr>
              <a:t>grunt&gt; </a:t>
            </a:r>
            <a:r>
              <a:rPr lang="en-IN" dirty="0" err="1">
                <a:solidFill>
                  <a:srgbClr val="0070C0"/>
                </a:solidFill>
              </a:rPr>
              <a:t>student_details</a:t>
            </a:r>
            <a:r>
              <a:rPr lang="en-IN" dirty="0">
                <a:solidFill>
                  <a:srgbClr val="0070C0"/>
                </a:solidFill>
              </a:rPr>
              <a:t>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/student_details.txt' USING PigStorage(',') as (</a:t>
            </a:r>
            <a:r>
              <a:rPr lang="en-IN" dirty="0" err="1">
                <a:solidFill>
                  <a:srgbClr val="0070C0"/>
                </a:solidFill>
              </a:rPr>
              <a:t>id:int</a:t>
            </a:r>
            <a:r>
              <a:rPr lang="en-IN" dirty="0">
                <a:solidFill>
                  <a:srgbClr val="0070C0"/>
                </a:solidFill>
              </a:rPr>
              <a:t>, </a:t>
            </a:r>
            <a:r>
              <a:rPr lang="en-IN" dirty="0" err="1">
                <a:solidFill>
                  <a:srgbClr val="0070C0"/>
                </a:solidFill>
              </a:rPr>
              <a:t>firstname:chararray</a:t>
            </a:r>
            <a:r>
              <a:rPr lang="en-IN" dirty="0">
                <a:solidFill>
                  <a:srgbClr val="0070C0"/>
                </a:solidFill>
              </a:rPr>
              <a:t>, </a:t>
            </a:r>
            <a:r>
              <a:rPr lang="en-IN" dirty="0" err="1">
                <a:solidFill>
                  <a:srgbClr val="0070C0"/>
                </a:solidFill>
              </a:rPr>
              <a:t>lastname:chararray,age:int</a:t>
            </a:r>
            <a:r>
              <a:rPr lang="en-IN" dirty="0">
                <a:solidFill>
                  <a:srgbClr val="0070C0"/>
                </a:solidFill>
              </a:rPr>
              <a:t>, </a:t>
            </a:r>
            <a:r>
              <a:rPr lang="en-IN" dirty="0" err="1">
                <a:solidFill>
                  <a:srgbClr val="0070C0"/>
                </a:solidFill>
              </a:rPr>
              <a:t>phone:chararray</a:t>
            </a:r>
            <a:r>
              <a:rPr lang="en-IN" dirty="0">
                <a:solidFill>
                  <a:srgbClr val="0070C0"/>
                </a:solidFill>
              </a:rPr>
              <a:t>, </a:t>
            </a:r>
            <a:r>
              <a:rPr lang="en-IN" dirty="0" err="1">
                <a:solidFill>
                  <a:srgbClr val="0070C0"/>
                </a:solidFill>
              </a:rPr>
              <a:t>city:chararray</a:t>
            </a:r>
            <a:r>
              <a:rPr lang="en-IN" dirty="0" smtClean="0">
                <a:solidFill>
                  <a:srgbClr val="0070C0"/>
                </a:solidFill>
              </a:rPr>
              <a:t>);</a:t>
            </a:r>
          </a:p>
          <a:p>
            <a:pPr marL="365760" lvl="1" indent="0">
              <a:buNone/>
            </a:pPr>
            <a:r>
              <a:rPr lang="en-IN" dirty="0" smtClean="0"/>
              <a:t> </a:t>
            </a:r>
            <a:r>
              <a:rPr lang="en-IN" dirty="0" smtClean="0">
                <a:solidFill>
                  <a:srgbClr val="0070C0"/>
                </a:solidFill>
              </a:rPr>
              <a:t>grunt</a:t>
            </a:r>
            <a:r>
              <a:rPr lang="en-IN" dirty="0">
                <a:solidFill>
                  <a:srgbClr val="0070C0"/>
                </a:solidFill>
              </a:rPr>
              <a:t>&gt; </a:t>
            </a:r>
            <a:r>
              <a:rPr lang="en-IN" dirty="0" err="1">
                <a:solidFill>
                  <a:srgbClr val="0070C0"/>
                </a:solidFill>
              </a:rPr>
              <a:t>foreach_data</a:t>
            </a:r>
            <a:r>
              <a:rPr lang="en-IN" dirty="0">
                <a:solidFill>
                  <a:srgbClr val="0070C0"/>
                </a:solidFill>
              </a:rPr>
              <a:t> = FOREACH </a:t>
            </a:r>
            <a:r>
              <a:rPr lang="en-IN" dirty="0" err="1">
                <a:solidFill>
                  <a:srgbClr val="0070C0"/>
                </a:solidFill>
              </a:rPr>
              <a:t>student_details</a:t>
            </a:r>
            <a:r>
              <a:rPr lang="en-IN" dirty="0">
                <a:solidFill>
                  <a:srgbClr val="0070C0"/>
                </a:solidFill>
              </a:rPr>
              <a:t> </a:t>
            </a:r>
            <a:r>
              <a:rPr lang="en-IN" dirty="0" smtClean="0">
                <a:solidFill>
                  <a:srgbClr val="0070C0"/>
                </a:solidFill>
              </a:rPr>
              <a:t>GENERATE </a:t>
            </a:r>
            <a:r>
              <a:rPr lang="en-IN" dirty="0" err="1">
                <a:solidFill>
                  <a:srgbClr val="0070C0"/>
                </a:solidFill>
              </a:rPr>
              <a:t>id,age,city</a:t>
            </a:r>
            <a:r>
              <a:rPr lang="en-IN" dirty="0" smtClean="0">
                <a:solidFill>
                  <a:srgbClr val="0070C0"/>
                </a:solidFill>
              </a:rPr>
              <a:t>;</a:t>
            </a:r>
          </a:p>
          <a:p>
            <a:pPr marL="0" indent="0">
              <a:buNone/>
            </a:pPr>
            <a:r>
              <a:rPr lang="en-IN" dirty="0"/>
              <a:t>grunt&gt; Dump </a:t>
            </a:r>
            <a:r>
              <a:rPr lang="en-IN" dirty="0" err="1"/>
              <a:t>foreach_data</a:t>
            </a:r>
            <a:r>
              <a:rPr lang="en-IN" dirty="0" smtClean="0"/>
              <a:t>;</a:t>
            </a:r>
          </a:p>
          <a:p>
            <a:pPr marL="365760" lvl="1" indent="0">
              <a:buNone/>
            </a:pPr>
            <a:r>
              <a:rPr lang="en-IN" dirty="0">
                <a:solidFill>
                  <a:srgbClr val="002060"/>
                </a:solidFill>
              </a:rPr>
              <a:t>(1,21,Hyderabad) </a:t>
            </a:r>
            <a:endParaRPr lang="en-IN" dirty="0" smtClean="0">
              <a:solidFill>
                <a:srgbClr val="002060"/>
              </a:solidFill>
            </a:endParaRPr>
          </a:p>
          <a:p>
            <a:pPr marL="365760" lvl="1" indent="0">
              <a:buNone/>
            </a:pPr>
            <a:r>
              <a:rPr lang="en-IN" dirty="0" smtClean="0">
                <a:solidFill>
                  <a:srgbClr val="002060"/>
                </a:solidFill>
              </a:rPr>
              <a:t>(</a:t>
            </a:r>
            <a:r>
              <a:rPr lang="en-IN" dirty="0">
                <a:solidFill>
                  <a:srgbClr val="002060"/>
                </a:solidFill>
              </a:rPr>
              <a:t>2,22,Kolkata) </a:t>
            </a:r>
            <a:endParaRPr lang="en-IN" dirty="0" smtClean="0">
              <a:solidFill>
                <a:srgbClr val="002060"/>
              </a:solidFill>
            </a:endParaRPr>
          </a:p>
          <a:p>
            <a:pPr marL="365760" lvl="1" indent="0">
              <a:buNone/>
            </a:pPr>
            <a:r>
              <a:rPr lang="en-IN" dirty="0" smtClean="0">
                <a:solidFill>
                  <a:srgbClr val="002060"/>
                </a:solidFill>
              </a:rPr>
              <a:t>(</a:t>
            </a:r>
            <a:r>
              <a:rPr lang="en-IN" dirty="0">
                <a:solidFill>
                  <a:srgbClr val="002060"/>
                </a:solidFill>
              </a:rPr>
              <a:t>3,22,Delhi) </a:t>
            </a:r>
            <a:endParaRPr lang="en-IN" dirty="0" smtClean="0">
              <a:solidFill>
                <a:srgbClr val="002060"/>
              </a:solidFill>
            </a:endParaRPr>
          </a:p>
          <a:p>
            <a:pPr marL="365760" lvl="1" indent="0">
              <a:buNone/>
            </a:pPr>
            <a:r>
              <a:rPr lang="en-IN" dirty="0" smtClean="0">
                <a:solidFill>
                  <a:srgbClr val="002060"/>
                </a:solidFill>
              </a:rPr>
              <a:t>(</a:t>
            </a:r>
            <a:r>
              <a:rPr lang="en-IN" dirty="0">
                <a:solidFill>
                  <a:srgbClr val="002060"/>
                </a:solidFill>
              </a:rPr>
              <a:t>4,21,Pune</a:t>
            </a:r>
            <a:r>
              <a:rPr lang="en-IN" dirty="0" smtClean="0">
                <a:solidFill>
                  <a:srgbClr val="002060"/>
                </a:solidFill>
              </a:rPr>
              <a:t>)</a:t>
            </a:r>
          </a:p>
          <a:p>
            <a:pPr marL="365760" lvl="1" indent="0">
              <a:buNone/>
            </a:pPr>
            <a:r>
              <a:rPr lang="en-IN" dirty="0" smtClean="0">
                <a:solidFill>
                  <a:srgbClr val="002060"/>
                </a:solidFill>
              </a:rPr>
              <a:t> </a:t>
            </a:r>
            <a:r>
              <a:rPr lang="en-IN" dirty="0">
                <a:solidFill>
                  <a:srgbClr val="002060"/>
                </a:solidFill>
              </a:rPr>
              <a:t>(5,23,Bhuwaneshwar</a:t>
            </a:r>
            <a:r>
              <a:rPr lang="en-IN" dirty="0" smtClean="0">
                <a:solidFill>
                  <a:srgbClr val="002060"/>
                </a:solidFill>
              </a:rPr>
              <a:t>)</a:t>
            </a:r>
          </a:p>
          <a:p>
            <a:pPr marL="365760" lvl="1" indent="0">
              <a:buNone/>
            </a:pPr>
            <a:r>
              <a:rPr lang="en-IN" dirty="0" smtClean="0">
                <a:solidFill>
                  <a:srgbClr val="002060"/>
                </a:solidFill>
              </a:rPr>
              <a:t> </a:t>
            </a:r>
            <a:r>
              <a:rPr lang="en-IN" dirty="0">
                <a:solidFill>
                  <a:srgbClr val="002060"/>
                </a:solidFill>
              </a:rPr>
              <a:t>(6,23,Chennai</a:t>
            </a:r>
            <a:r>
              <a:rPr lang="en-IN" dirty="0" smtClean="0">
                <a:solidFill>
                  <a:srgbClr val="002060"/>
                </a:solidFill>
              </a:rPr>
              <a:t>)</a:t>
            </a:r>
          </a:p>
          <a:p>
            <a:pPr marL="365760" lvl="1" indent="0">
              <a:buNone/>
            </a:pPr>
            <a:r>
              <a:rPr lang="en-IN" dirty="0" smtClean="0">
                <a:solidFill>
                  <a:srgbClr val="002060"/>
                </a:solidFill>
              </a:rPr>
              <a:t> </a:t>
            </a:r>
            <a:r>
              <a:rPr lang="en-IN" dirty="0">
                <a:solidFill>
                  <a:srgbClr val="002060"/>
                </a:solidFill>
              </a:rPr>
              <a:t>(7,24,trivendram) </a:t>
            </a:r>
            <a:endParaRPr lang="en-IN" dirty="0" smtClean="0">
              <a:solidFill>
                <a:srgbClr val="002060"/>
              </a:solidFill>
            </a:endParaRPr>
          </a:p>
          <a:p>
            <a:pPr marL="365760" lvl="1" indent="0">
              <a:buNone/>
            </a:pPr>
            <a:r>
              <a:rPr lang="en-IN" dirty="0" smtClean="0">
                <a:solidFill>
                  <a:srgbClr val="002060"/>
                </a:solidFill>
              </a:rPr>
              <a:t>(</a:t>
            </a:r>
            <a:r>
              <a:rPr lang="en-IN" dirty="0">
                <a:solidFill>
                  <a:srgbClr val="002060"/>
                </a:solidFill>
              </a:rPr>
              <a:t>8,24,Chennai) </a:t>
            </a:r>
          </a:p>
        </p:txBody>
      </p:sp>
    </p:spTree>
    <p:extLst>
      <p:ext uri="{BB962C8B-B14F-4D97-AF65-F5344CB8AC3E}">
        <p14:creationId xmlns:p14="http://schemas.microsoft.com/office/powerpoint/2010/main" val="1335323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76672"/>
            <a:ext cx="8568952" cy="5847928"/>
          </a:xfrm>
        </p:spPr>
        <p:txBody>
          <a:bodyPr>
            <a:normAutofit fontScale="92500" lnSpcReduction="20000"/>
          </a:bodyPr>
          <a:lstStyle/>
          <a:p>
            <a:pPr marL="0" indent="0">
              <a:buNone/>
            </a:pPr>
            <a:r>
              <a:rPr lang="en-IN" dirty="0"/>
              <a:t>The </a:t>
            </a:r>
            <a:r>
              <a:rPr lang="en-IN" b="1" dirty="0"/>
              <a:t>ORDER BY</a:t>
            </a:r>
            <a:r>
              <a:rPr lang="en-IN" dirty="0"/>
              <a:t> operator is used to display the contents of a relation in a sorted order based on one or more fields.</a:t>
            </a:r>
          </a:p>
          <a:p>
            <a:pPr marL="0" indent="0">
              <a:buNone/>
            </a:pPr>
            <a:r>
              <a:rPr lang="en-IN" dirty="0"/>
              <a:t>Syntax</a:t>
            </a:r>
          </a:p>
          <a:p>
            <a:pPr marL="0" indent="0">
              <a:buNone/>
            </a:pPr>
            <a:r>
              <a:rPr lang="en-IN" dirty="0"/>
              <a:t>Given below is the syntax of the </a:t>
            </a:r>
            <a:r>
              <a:rPr lang="en-IN" b="1" dirty="0"/>
              <a:t>ORDER BY</a:t>
            </a:r>
            <a:r>
              <a:rPr lang="en-IN" dirty="0"/>
              <a:t> operator.</a:t>
            </a:r>
          </a:p>
          <a:p>
            <a:pPr marL="365760" lvl="1" indent="0">
              <a:buNone/>
            </a:pPr>
            <a:r>
              <a:rPr lang="en-IN" dirty="0">
                <a:solidFill>
                  <a:srgbClr val="0070C0"/>
                </a:solidFill>
              </a:rPr>
              <a:t>grunt&gt; Relation_name2 = ORDER Relatin_name1 BY (ASC|DESC); </a:t>
            </a:r>
            <a:endParaRPr lang="en-IN" dirty="0" smtClean="0">
              <a:solidFill>
                <a:srgbClr val="0070C0"/>
              </a:solidFill>
            </a:endParaRPr>
          </a:p>
          <a:p>
            <a:pPr marL="0" indent="0">
              <a:buNone/>
            </a:pPr>
            <a:r>
              <a:rPr lang="en-IN" dirty="0" smtClean="0"/>
              <a:t>Example</a:t>
            </a:r>
            <a:endParaRPr lang="en-IN" dirty="0"/>
          </a:p>
          <a:p>
            <a:pPr marL="0" indent="0">
              <a:buNone/>
            </a:pPr>
            <a:r>
              <a:rPr lang="en-IN" dirty="0"/>
              <a:t>Assume that we have a file named </a:t>
            </a:r>
            <a:r>
              <a:rPr lang="en-IN" b="1" dirty="0"/>
              <a:t>student_details.txt</a:t>
            </a:r>
            <a:r>
              <a:rPr lang="en-IN" dirty="0"/>
              <a:t> in the HDFS directory </a:t>
            </a:r>
            <a:r>
              <a:rPr lang="en-IN" b="1" dirty="0"/>
              <a:t>/</a:t>
            </a:r>
            <a:r>
              <a:rPr lang="en-IN" b="1" dirty="0" err="1"/>
              <a:t>pig_data</a:t>
            </a:r>
            <a:r>
              <a:rPr lang="en-IN" b="1" dirty="0"/>
              <a:t>/</a:t>
            </a:r>
            <a:r>
              <a:rPr lang="en-IN" dirty="0"/>
              <a:t> as shown below.</a:t>
            </a:r>
          </a:p>
          <a:p>
            <a:pPr marL="0" indent="0">
              <a:buNone/>
            </a:pPr>
            <a:r>
              <a:rPr lang="en-IN" b="1" dirty="0"/>
              <a:t>student_details.txt</a:t>
            </a:r>
            <a:endParaRPr lang="en-IN" dirty="0"/>
          </a:p>
          <a:p>
            <a:pPr marL="365760" lvl="1" indent="0">
              <a:buNone/>
            </a:pPr>
            <a:r>
              <a:rPr lang="en-IN" dirty="0">
                <a:solidFill>
                  <a:srgbClr val="002060"/>
                </a:solidFill>
              </a:rPr>
              <a:t>001,Rajiv,Reddy,21,9848022337,Hyderabad 002,siddarth,Battacharya,22,9848022338,Kolkata 003,Rajesh,Khanna,22,9848022339,Delhi 004,Preethi,Agarwal,21,9848022330,Pune 005,Trupthi,Mohanthy,23,9848022336,Bhuwaneshwar 006,Archana,Mishra,23,9848022335,Chennai 007,Komal,Nayak,24,9848022334,trivendram 008,Bharathi,Nambiayar,24,9848022333,Chennai</a:t>
            </a:r>
          </a:p>
        </p:txBody>
      </p:sp>
    </p:spTree>
    <p:extLst>
      <p:ext uri="{BB962C8B-B14F-4D97-AF65-F5344CB8AC3E}">
        <p14:creationId xmlns:p14="http://schemas.microsoft.com/office/powerpoint/2010/main" val="37525925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919936"/>
          </a:xfrm>
        </p:spPr>
        <p:txBody>
          <a:bodyPr>
            <a:normAutofit lnSpcReduction="10000"/>
          </a:bodyPr>
          <a:lstStyle/>
          <a:p>
            <a:pPr marL="365760" lvl="1" indent="0">
              <a:buNone/>
            </a:pPr>
            <a:r>
              <a:rPr lang="en-IN" dirty="0">
                <a:solidFill>
                  <a:srgbClr val="0070C0"/>
                </a:solidFill>
              </a:rPr>
              <a:t>grunt&gt; </a:t>
            </a:r>
            <a:r>
              <a:rPr lang="en-IN" dirty="0" err="1">
                <a:solidFill>
                  <a:srgbClr val="0070C0"/>
                </a:solidFill>
              </a:rPr>
              <a:t>student_details</a:t>
            </a:r>
            <a:r>
              <a:rPr lang="en-IN" dirty="0">
                <a:solidFill>
                  <a:srgbClr val="0070C0"/>
                </a:solidFill>
              </a:rPr>
              <a:t> = LOAD '</a:t>
            </a:r>
            <a:r>
              <a:rPr lang="en-IN" dirty="0" err="1">
                <a:solidFill>
                  <a:srgbClr val="0070C0"/>
                </a:solidFill>
              </a:rPr>
              <a:t>hdfs</a:t>
            </a:r>
            <a:r>
              <a:rPr lang="en-IN" dirty="0">
                <a:solidFill>
                  <a:srgbClr val="0070C0"/>
                </a:solidFill>
              </a:rPr>
              <a:t>://localhost:9000/</a:t>
            </a:r>
            <a:r>
              <a:rPr lang="en-IN" dirty="0" err="1">
                <a:solidFill>
                  <a:srgbClr val="0070C0"/>
                </a:solidFill>
              </a:rPr>
              <a:t>pig_data</a:t>
            </a:r>
            <a:r>
              <a:rPr lang="en-IN" dirty="0">
                <a:solidFill>
                  <a:srgbClr val="0070C0"/>
                </a:solidFill>
              </a:rPr>
              <a:t>/student_details.txt' USING PigStorage(',') as (</a:t>
            </a:r>
            <a:r>
              <a:rPr lang="en-IN" dirty="0" err="1">
                <a:solidFill>
                  <a:srgbClr val="0070C0"/>
                </a:solidFill>
              </a:rPr>
              <a:t>id:int</a:t>
            </a:r>
            <a:r>
              <a:rPr lang="en-IN" dirty="0">
                <a:solidFill>
                  <a:srgbClr val="0070C0"/>
                </a:solidFill>
              </a:rPr>
              <a:t>, </a:t>
            </a:r>
            <a:r>
              <a:rPr lang="en-IN" dirty="0" err="1">
                <a:solidFill>
                  <a:srgbClr val="0070C0"/>
                </a:solidFill>
              </a:rPr>
              <a:t>firstname:chararray</a:t>
            </a:r>
            <a:r>
              <a:rPr lang="en-IN" dirty="0">
                <a:solidFill>
                  <a:srgbClr val="0070C0"/>
                </a:solidFill>
              </a:rPr>
              <a:t>, </a:t>
            </a:r>
            <a:r>
              <a:rPr lang="en-IN" dirty="0" err="1">
                <a:solidFill>
                  <a:srgbClr val="0070C0"/>
                </a:solidFill>
              </a:rPr>
              <a:t>lastname:chararray,age:int</a:t>
            </a:r>
            <a:r>
              <a:rPr lang="en-IN" dirty="0">
                <a:solidFill>
                  <a:srgbClr val="0070C0"/>
                </a:solidFill>
              </a:rPr>
              <a:t>, </a:t>
            </a:r>
            <a:r>
              <a:rPr lang="en-IN" dirty="0" err="1">
                <a:solidFill>
                  <a:srgbClr val="0070C0"/>
                </a:solidFill>
              </a:rPr>
              <a:t>phone:chararray</a:t>
            </a:r>
            <a:r>
              <a:rPr lang="en-IN" dirty="0">
                <a:solidFill>
                  <a:srgbClr val="0070C0"/>
                </a:solidFill>
              </a:rPr>
              <a:t>, </a:t>
            </a:r>
            <a:r>
              <a:rPr lang="en-IN" dirty="0" err="1">
                <a:solidFill>
                  <a:srgbClr val="0070C0"/>
                </a:solidFill>
              </a:rPr>
              <a:t>city:chararray</a:t>
            </a:r>
            <a:r>
              <a:rPr lang="en-IN" dirty="0" smtClean="0">
                <a:solidFill>
                  <a:srgbClr val="0070C0"/>
                </a:solidFill>
              </a:rPr>
              <a:t>);</a:t>
            </a:r>
          </a:p>
          <a:p>
            <a:pPr marL="365760" lvl="1" indent="0">
              <a:buNone/>
            </a:pPr>
            <a:r>
              <a:rPr lang="en-IN" dirty="0">
                <a:solidFill>
                  <a:srgbClr val="0070C0"/>
                </a:solidFill>
              </a:rPr>
              <a:t>grunt&gt; </a:t>
            </a:r>
            <a:r>
              <a:rPr lang="en-IN" dirty="0" err="1">
                <a:solidFill>
                  <a:srgbClr val="0070C0"/>
                </a:solidFill>
              </a:rPr>
              <a:t>order_by_data</a:t>
            </a:r>
            <a:r>
              <a:rPr lang="en-IN" dirty="0">
                <a:solidFill>
                  <a:srgbClr val="0070C0"/>
                </a:solidFill>
              </a:rPr>
              <a:t> = ORDER </a:t>
            </a:r>
            <a:r>
              <a:rPr lang="en-IN" dirty="0" err="1">
                <a:solidFill>
                  <a:srgbClr val="0070C0"/>
                </a:solidFill>
              </a:rPr>
              <a:t>student_details</a:t>
            </a:r>
            <a:r>
              <a:rPr lang="en-IN" dirty="0">
                <a:solidFill>
                  <a:srgbClr val="0070C0"/>
                </a:solidFill>
              </a:rPr>
              <a:t> BY age DESC</a:t>
            </a:r>
            <a:r>
              <a:rPr lang="en-IN" dirty="0" smtClean="0">
                <a:solidFill>
                  <a:srgbClr val="0070C0"/>
                </a:solidFill>
              </a:rPr>
              <a:t>;</a:t>
            </a:r>
          </a:p>
          <a:p>
            <a:pPr marL="365760" lvl="1" indent="0">
              <a:buNone/>
            </a:pPr>
            <a:r>
              <a:rPr lang="en-IN" dirty="0">
                <a:solidFill>
                  <a:srgbClr val="0070C0"/>
                </a:solidFill>
              </a:rPr>
              <a:t>grunt&gt; Dump </a:t>
            </a:r>
            <a:r>
              <a:rPr lang="en-IN" dirty="0" err="1">
                <a:solidFill>
                  <a:srgbClr val="0070C0"/>
                </a:solidFill>
              </a:rPr>
              <a:t>order_by_data</a:t>
            </a:r>
            <a:r>
              <a:rPr lang="en-IN" dirty="0">
                <a:solidFill>
                  <a:srgbClr val="0070C0"/>
                </a:solidFill>
              </a:rPr>
              <a:t>; </a:t>
            </a:r>
            <a:endParaRPr lang="en-IN" dirty="0" smtClean="0">
              <a:solidFill>
                <a:srgbClr val="0070C0"/>
              </a:solidFill>
            </a:endParaRPr>
          </a:p>
          <a:p>
            <a:pPr marL="365760" lvl="1" indent="0">
              <a:buNone/>
            </a:pPr>
            <a:r>
              <a:rPr lang="en-IN" dirty="0">
                <a:solidFill>
                  <a:srgbClr val="002060"/>
                </a:solidFill>
              </a:rPr>
              <a:t>(8,Bharathi,Nambiayar,24,9848022333,Chennai) (7,Komal,Nayak,24,9848022334,trivendram) (6,Archana,Mishra,23,9848022335,Chennai) (5,Trupthi,Mohanthy,23,9848022336,Bhuwaneshwar) (3,Rajesh,Khanna,22,9848022339,Delhi) (2,siddarth,Battacharya,22,9848022338,Kolkata) (4,Preethi,Agarwal,21,9848022330,Pune) (1,Rajiv,Reddy,21,9848022337,Hyderabad)</a:t>
            </a:r>
          </a:p>
        </p:txBody>
      </p:sp>
    </p:spTree>
    <p:extLst>
      <p:ext uri="{BB962C8B-B14F-4D97-AF65-F5344CB8AC3E}">
        <p14:creationId xmlns:p14="http://schemas.microsoft.com/office/powerpoint/2010/main" val="13583227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sample file</a:t>
            </a:r>
          </a:p>
        </p:txBody>
      </p:sp>
      <p:sp>
        <p:nvSpPr>
          <p:cNvPr id="3" name="Content Placeholder 2"/>
          <p:cNvSpPr>
            <a:spLocks noGrp="1"/>
          </p:cNvSpPr>
          <p:nvPr>
            <p:ph idx="1"/>
          </p:nvPr>
        </p:nvSpPr>
        <p:spPr/>
        <p:txBody>
          <a:bodyPr>
            <a:normAutofit/>
          </a:bodyPr>
          <a:lstStyle/>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John,18,4.0</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Mary,19,3.8</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Bill,20,3.9</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Joe,18,3.8</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00000"/>
              </a:solidFill>
              <a:latin typeface="Gill Sans MT" charset="0"/>
            </a:endParaRP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Save it as  “student.txt”</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00000"/>
              </a:solidFill>
              <a:latin typeface="Gill Sans MT" charset="0"/>
            </a:endParaRP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Move it to HDFS by using below command.</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hadoop fs – put  &lt;local path - filename&gt; </a:t>
            </a:r>
            <a:r>
              <a:rPr lang="en-US" dirty="0" err="1">
                <a:solidFill>
                  <a:srgbClr val="000000"/>
                </a:solidFill>
                <a:latin typeface="Gill Sans MT" charset="0"/>
              </a:rPr>
              <a:t>hdfspath</a:t>
            </a:r>
            <a:endParaRPr lang="en-US" dirty="0"/>
          </a:p>
        </p:txBody>
      </p:sp>
    </p:spTree>
    <p:extLst>
      <p:ext uri="{BB962C8B-B14F-4D97-AF65-F5344CB8AC3E}">
        <p14:creationId xmlns:p14="http://schemas.microsoft.com/office/powerpoint/2010/main" val="28778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LOAD/DUMP/STORE</a:t>
            </a:r>
          </a:p>
        </p:txBody>
      </p:sp>
      <p:sp>
        <p:nvSpPr>
          <p:cNvPr id="3" name="Content Placeholder 2"/>
          <p:cNvSpPr>
            <a:spLocks noGrp="1"/>
          </p:cNvSpPr>
          <p:nvPr>
            <p:ph idx="1"/>
          </p:nvPr>
        </p:nvSpPr>
        <p:spPr/>
        <p:txBody>
          <a:bodyPr>
            <a:normAutofit lnSpcReduction="10000"/>
          </a:bodyPr>
          <a:lstStyle/>
          <a:p>
            <a:pPr marL="0" indent="0">
              <a:lnSpc>
                <a:spcPct val="98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 = load 'student'  using </a:t>
            </a:r>
            <a:r>
              <a:rPr lang="en-US" dirty="0" err="1"/>
              <a:t>PigStorage</a:t>
            </a:r>
            <a:r>
              <a:rPr lang="en-US" dirty="0"/>
              <a:t>(‘,’) AS (name:chararray,age:int,gpa:float);</a:t>
            </a:r>
          </a:p>
          <a:p>
            <a:pPr marL="0" indent="0">
              <a:lnSpc>
                <a:spcPct val="97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DESCRIBE A;</a:t>
            </a:r>
          </a:p>
          <a:p>
            <a:pPr marL="457200" lvl="1" indent="0">
              <a:lnSpc>
                <a:spcPct val="97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t>A: {name: chararray,age: int,gpa: float}</a:t>
            </a:r>
          </a:p>
          <a:p>
            <a:pPr marL="0" indent="0">
              <a:lnSpc>
                <a:spcPct val="97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DUMP A;</a:t>
            </a:r>
          </a:p>
          <a:p>
            <a:pPr>
              <a:lnSpc>
                <a:spcPct val="97000"/>
              </a:lnSpc>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(John,18,4.0)</a:t>
            </a:r>
          </a:p>
          <a:p>
            <a:pPr>
              <a:lnSpc>
                <a:spcPct val="97000"/>
              </a:lnSpc>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(Mary,19,3.8)</a:t>
            </a:r>
          </a:p>
          <a:p>
            <a:pPr>
              <a:lnSpc>
                <a:spcPct val="97000"/>
              </a:lnSpc>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(Bill,20,3.9)</a:t>
            </a:r>
          </a:p>
          <a:p>
            <a:pPr>
              <a:lnSpc>
                <a:spcPct val="97000"/>
              </a:lnSpc>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(Joe,18,3.8)</a:t>
            </a:r>
            <a:endParaRPr lang="en-US" sz="1800" dirty="0">
              <a:solidFill>
                <a:srgbClr val="000000"/>
              </a:solidFill>
              <a:latin typeface="Gill Sans MT" charset="0"/>
            </a:endParaRPr>
          </a:p>
          <a:p>
            <a:pPr marL="0" indent="0">
              <a:buNone/>
            </a:pPr>
            <a:r>
              <a:rPr lang="en-US" dirty="0"/>
              <a:t>store A into ‘/hdfspath’;</a:t>
            </a:r>
          </a:p>
        </p:txBody>
      </p:sp>
    </p:spTree>
    <p:extLst>
      <p:ext uri="{BB962C8B-B14F-4D97-AF65-F5344CB8AC3E}">
        <p14:creationId xmlns:p14="http://schemas.microsoft.com/office/powerpoint/2010/main" val="349435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circle(in)">
                                      <p:cBhvr>
                                        <p:cTn id="33" dur="2000"/>
                                        <p:tgtEl>
                                          <p:spTgt spid="3">
                                            <p:txEl>
                                              <p:pRg st="4" end="4"/>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circle(in)">
                                      <p:cBhvr>
                                        <p:cTn id="36" dur="2000"/>
                                        <p:tgtEl>
                                          <p:spTgt spid="3">
                                            <p:txEl>
                                              <p:pRg st="5" end="5"/>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circle(in)">
                                      <p:cBhvr>
                                        <p:cTn id="39" dur="2000"/>
                                        <p:tgtEl>
                                          <p:spTgt spid="3">
                                            <p:txEl>
                                              <p:pRg st="6" end="6"/>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Group</a:t>
            </a:r>
          </a:p>
        </p:txBody>
      </p:sp>
      <p:sp>
        <p:nvSpPr>
          <p:cNvPr id="3" name="Content Placeholder 2"/>
          <p:cNvSpPr>
            <a:spLocks noGrp="1"/>
          </p:cNvSpPr>
          <p:nvPr>
            <p:ph idx="1"/>
          </p:nvPr>
        </p:nvSpPr>
        <p:spPr>
          <a:xfrm>
            <a:off x="457200" y="1600200"/>
            <a:ext cx="8229600" cy="5029200"/>
          </a:xfrm>
        </p:spPr>
        <p:txBody>
          <a:bodyPr>
            <a:noAutofit/>
          </a:bodyPr>
          <a:lstStyle/>
          <a:p>
            <a:pPr marL="0" indent="0">
              <a:lnSpc>
                <a:spcPct val="98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a:solidFill>
                  <a:srgbClr val="000000"/>
                </a:solidFill>
                <a:latin typeface="Gill Sans MT" charset="0"/>
              </a:rPr>
              <a:t>Groups the data in one relations.</a:t>
            </a:r>
          </a:p>
          <a:p>
            <a:pPr marL="0" indent="0">
              <a:lnSpc>
                <a:spcPct val="97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B = GROUP A BY age;</a:t>
            </a:r>
          </a:p>
          <a:p>
            <a:pPr marL="0" indent="0">
              <a:lnSpc>
                <a:spcPct val="97000"/>
              </a:lnSpc>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DUMP B;</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(18,{(John,18,4.0),(Joe,18,3.8)})</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(19,{(Mary,19,3.8)})</a:t>
            </a:r>
          </a:p>
          <a:p>
            <a:pPr>
              <a:lnSpc>
                <a:spcPct val="97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latin typeface="Gill Sans MT" charset="0"/>
              </a:rPr>
              <a:t>(20,{(Bill,20,3.9)})</a:t>
            </a:r>
          </a:p>
        </p:txBody>
      </p:sp>
    </p:spTree>
    <p:extLst>
      <p:ext uri="{BB962C8B-B14F-4D97-AF65-F5344CB8AC3E}">
        <p14:creationId xmlns:p14="http://schemas.microsoft.com/office/powerpoint/2010/main" val="27257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circle(in)">
                                      <p:cBhvr>
                                        <p:cTn id="28" dur="2000"/>
                                        <p:tgtEl>
                                          <p:spTgt spid="3">
                                            <p:txEl>
                                              <p:pRg st="3" end="3"/>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circle(in)">
                                      <p:cBhvr>
                                        <p:cTn id="31" dur="2000"/>
                                        <p:tgtEl>
                                          <p:spTgt spid="3">
                                            <p:txEl>
                                              <p:pRg st="4" end="4"/>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circle(in)">
                                      <p:cBhvr>
                                        <p:cTn id="34"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5242</TotalTime>
  <Words>6692</Words>
  <Application>Microsoft Office PowerPoint</Application>
  <PresentationFormat>On-screen Show (4:3)</PresentationFormat>
  <Paragraphs>1309</Paragraphs>
  <Slides>140</Slides>
  <Notes>2</Notes>
  <HiddenSlides>0</HiddenSlides>
  <MMClips>0</MMClips>
  <ScaleCrop>false</ScaleCrop>
  <HeadingPairs>
    <vt:vector size="4" baseType="variant">
      <vt:variant>
        <vt:lpstr>Theme</vt:lpstr>
      </vt:variant>
      <vt:variant>
        <vt:i4>1</vt:i4>
      </vt:variant>
      <vt:variant>
        <vt:lpstr>Slide Titles</vt:lpstr>
      </vt:variant>
      <vt:variant>
        <vt:i4>140</vt:i4>
      </vt:variant>
    </vt:vector>
  </HeadingPairs>
  <TitlesOfParts>
    <vt:vector size="141" baseType="lpstr">
      <vt:lpstr>Flow</vt:lpstr>
      <vt:lpstr>PIG</vt:lpstr>
      <vt:lpstr>PowerPoint Presentation</vt:lpstr>
      <vt:lpstr>History:</vt:lpstr>
      <vt:lpstr>Apache Pig – History</vt:lpstr>
      <vt:lpstr> History </vt:lpstr>
      <vt:lpstr>PowerPoint Presentation</vt:lpstr>
      <vt:lpstr>Need  for Apache Pig</vt:lpstr>
      <vt:lpstr>Applications of Apache Pig: </vt:lpstr>
      <vt:lpstr>Features of Pig</vt:lpstr>
      <vt:lpstr>Advantage of apache PIG </vt:lpstr>
      <vt:lpstr>PowerPoint Presentation</vt:lpstr>
      <vt:lpstr>Features of Pig Hadoop </vt:lpstr>
      <vt:lpstr>Apache Pig Vs MapReduce</vt:lpstr>
      <vt:lpstr>Apache Pig vs SQL</vt:lpstr>
      <vt:lpstr>Applications of Apache Pig</vt:lpstr>
      <vt:lpstr>I    Install PIG</vt:lpstr>
      <vt:lpstr>PIG Use Case</vt:lpstr>
      <vt:lpstr>Components of Pig:</vt:lpstr>
      <vt:lpstr>Apache Pig Run Modes</vt:lpstr>
      <vt:lpstr>PIG Program Structure</vt:lpstr>
      <vt:lpstr>Ways to execute Pig Program</vt:lpstr>
      <vt:lpstr>PIG  ARCHITECTURE</vt:lpstr>
      <vt:lpstr>PowerPoint Presentation</vt:lpstr>
      <vt:lpstr>Apache Pig Components</vt:lpstr>
      <vt:lpstr>PowerPoint Presentation</vt:lpstr>
      <vt:lpstr>PowerPoint Presentation</vt:lpstr>
      <vt:lpstr>Pig Latin Data Model </vt:lpstr>
      <vt:lpstr>PowerPoint Presentation</vt:lpstr>
      <vt:lpstr>Tuple </vt:lpstr>
      <vt:lpstr>Bag </vt:lpstr>
      <vt:lpstr>PowerPoint Presentation</vt:lpstr>
      <vt:lpstr>PowerPoint Presentation</vt:lpstr>
      <vt:lpstr>Map </vt:lpstr>
      <vt:lpstr>PowerPoint Presentation</vt:lpstr>
      <vt:lpstr>Pig Latin Scripts </vt:lpstr>
      <vt:lpstr>Complex Data Types</vt:lpstr>
      <vt:lpstr>Pig Data Formats</vt:lpstr>
      <vt:lpstr>Shell Commands </vt:lpstr>
      <vt:lpstr>PowerPoint Presentation</vt:lpstr>
      <vt:lpstr>Pig Latin – Statemets </vt:lpstr>
      <vt:lpstr>PowerPoint Presentation</vt:lpstr>
      <vt:lpstr>Utility Commands</vt:lpstr>
      <vt:lpstr>File System Commands</vt:lpstr>
      <vt:lpstr>PowerPoint Presentation</vt:lpstr>
      <vt:lpstr>PowerPoint Presentation</vt:lpstr>
      <vt:lpstr>Null Values </vt:lpstr>
      <vt:lpstr>Pig Latin – Arithmetic Operators </vt:lpstr>
      <vt:lpstr>Pig Latin – Comparison Operators </vt:lpstr>
      <vt:lpstr>Pig Latin – Type Construction Operators </vt:lpstr>
      <vt:lpstr>Working with Data</vt:lpstr>
      <vt:lpstr>Pig Latin – Relational Operations </vt:lpstr>
      <vt:lpstr>PowerPoint Presentation</vt:lpstr>
      <vt:lpstr>Preparing HDFS </vt:lpstr>
      <vt:lpstr>Step 1: Verifying Hadoop </vt:lpstr>
      <vt:lpstr>Step 2: Starting HDFS </vt:lpstr>
      <vt:lpstr>Step 4: Placing the data in HDFS </vt:lpstr>
      <vt:lpstr>PowerPoint Presentation</vt:lpstr>
      <vt:lpstr>The Load Operator </vt:lpstr>
      <vt:lpstr>PowerPoint Presentation</vt:lpstr>
      <vt:lpstr>PowerPoint Presentation</vt:lpstr>
      <vt:lpstr>PowerPoint Presentation</vt:lpstr>
      <vt:lpstr>PowerPoint Presentation</vt:lpstr>
      <vt:lpstr>Apache Pig - Storing Data </vt:lpstr>
      <vt:lpstr>PowerPoint Presentation</vt:lpstr>
      <vt:lpstr>Output </vt:lpstr>
      <vt:lpstr>Verification </vt:lpstr>
      <vt:lpstr>PowerPoint Presentation</vt:lpstr>
      <vt:lpstr>Diagnostic Operators </vt:lpstr>
      <vt:lpstr>Dump Operator </vt:lpstr>
      <vt:lpstr>PowerPoint Presentation</vt:lpstr>
      <vt:lpstr>Describe Operator</vt:lpstr>
      <vt:lpstr>Explain Operator </vt:lpstr>
      <vt:lpstr>PowerPoint Presentation</vt:lpstr>
      <vt:lpstr>PowerPoint Presentation</vt:lpstr>
      <vt:lpstr>PowerPoint Presentation</vt:lpstr>
      <vt:lpstr>PowerPoint Presentation</vt:lpstr>
      <vt:lpstr>PowerPoint Presentation</vt:lpstr>
      <vt:lpstr>Cogroup Operator </vt:lpstr>
      <vt:lpstr>PowerPoint Presentation</vt:lpstr>
      <vt:lpstr>PowerPoint Presentation</vt:lpstr>
      <vt:lpstr>Verification </vt:lpstr>
      <vt:lpstr>GROUP. . .ALL</vt:lpstr>
      <vt:lpstr>ORDER. . .BY</vt:lpstr>
      <vt:lpstr>DISTINCT. . .</vt:lpstr>
      <vt:lpstr>Join Operator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 .BY</vt:lpstr>
      <vt:lpstr>PowerPoint Presentation</vt:lpstr>
      <vt:lpstr>PowerPoint Presentation</vt:lpstr>
      <vt:lpstr>PowerPoint Presentation</vt:lpstr>
      <vt:lpstr>Create a sample file</vt:lpstr>
      <vt:lpstr>LOAD/DUMP/STORE</vt:lpstr>
      <vt:lpstr>    Group</vt:lpstr>
      <vt:lpstr>   Foreach…Generate</vt:lpstr>
      <vt:lpstr>Create Sample File</vt:lpstr>
      <vt:lpstr> Create another Sample File</vt:lpstr>
      <vt:lpstr>    Filter</vt:lpstr>
      <vt:lpstr>Co-Group</vt:lpstr>
      <vt:lpstr>JOIN</vt:lpstr>
      <vt:lpstr>INNER JOIN Example </vt:lpstr>
      <vt:lpstr>CROSS</vt:lpstr>
      <vt:lpstr>Example</vt:lpstr>
      <vt:lpstr>Find Maximum Score</vt:lpstr>
      <vt:lpstr>Sorting Data</vt:lpstr>
      <vt:lpstr>Eval Functions </vt:lpstr>
      <vt:lpstr>PowerPoint Presentation</vt:lpstr>
      <vt:lpstr>PowerPoint Presentation</vt:lpstr>
      <vt:lpstr>Bag &amp; Tuple Functions </vt:lpstr>
      <vt:lpstr>String Functions </vt:lpstr>
      <vt:lpstr>PowerPoint Presentation</vt:lpstr>
      <vt:lpstr>Date-time Functions </vt:lpstr>
      <vt:lpstr>PowerPoint Presentation</vt:lpstr>
      <vt:lpstr>Math Functions </vt:lpstr>
      <vt:lpstr>PowerPoint Presentation</vt:lpstr>
      <vt:lpstr>User Defined Functions </vt:lpstr>
      <vt:lpstr>Pig Architecture </vt:lpstr>
      <vt:lpstr>Apache Pig Tutorial: Twitter Case Study </vt:lpstr>
      <vt:lpstr>PowerPoint Presentation</vt:lpstr>
      <vt:lpstr>Analyse how many tweets are stored per user, in the given tweet table?</vt:lpstr>
      <vt:lpstr>PowerPoint Presentation</vt:lpstr>
      <vt:lpstr>PowerPoint Presentation</vt:lpstr>
      <vt:lpstr>PowerPoint Presentation</vt:lpstr>
      <vt:lpstr>PowerPoint Presentation</vt:lpstr>
      <vt:lpstr>High level Implementation</vt:lpstr>
      <vt:lpstr>PowerPoint Presentation</vt:lpstr>
      <vt:lpstr>PowerPoint Presentation</vt:lpstr>
      <vt:lpstr>PowerPoint Presentation</vt:lpstr>
      <vt:lpstr>PowerPoint Presentation</vt:lpstr>
      <vt:lpstr>PowerPoint Presentation</vt:lpstr>
      <vt:lpstr>Apache Pig case study : New York Vehicle Collisions </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PIG</dc:title>
  <dc:creator>hp</dc:creator>
  <cp:lastModifiedBy>hp</cp:lastModifiedBy>
  <cp:revision>178</cp:revision>
  <dcterms:created xsi:type="dcterms:W3CDTF">2022-01-29T10:11:59Z</dcterms:created>
  <dcterms:modified xsi:type="dcterms:W3CDTF">2024-04-08T10:19:17Z</dcterms:modified>
</cp:coreProperties>
</file>